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361" r:id="rId3"/>
    <p:sldId id="362" r:id="rId4"/>
    <p:sldId id="325" r:id="rId5"/>
    <p:sldId id="324" r:id="rId6"/>
    <p:sldId id="305" r:id="rId7"/>
    <p:sldId id="306" r:id="rId8"/>
    <p:sldId id="307" r:id="rId9"/>
    <p:sldId id="308" r:id="rId10"/>
    <p:sldId id="309" r:id="rId11"/>
    <p:sldId id="310" r:id="rId12"/>
    <p:sldId id="311" r:id="rId13"/>
    <p:sldId id="312" r:id="rId14"/>
    <p:sldId id="373" r:id="rId15"/>
    <p:sldId id="313" r:id="rId16"/>
    <p:sldId id="314" r:id="rId17"/>
    <p:sldId id="316" r:id="rId18"/>
    <p:sldId id="317" r:id="rId19"/>
    <p:sldId id="334" r:id="rId20"/>
    <p:sldId id="370" r:id="rId21"/>
    <p:sldId id="371" r:id="rId22"/>
    <p:sldId id="336" r:id="rId23"/>
    <p:sldId id="344" r:id="rId24"/>
    <p:sldId id="345" r:id="rId25"/>
    <p:sldId id="337" r:id="rId26"/>
    <p:sldId id="338" r:id="rId27"/>
    <p:sldId id="349" r:id="rId28"/>
    <p:sldId id="372" r:id="rId29"/>
    <p:sldId id="340" r:id="rId30"/>
    <p:sldId id="351" r:id="rId31"/>
    <p:sldId id="333" r:id="rId32"/>
    <p:sldId id="350" r:id="rId33"/>
    <p:sldId id="318" r:id="rId34"/>
    <p:sldId id="304" r:id="rId35"/>
    <p:sldId id="319" r:id="rId36"/>
    <p:sldId id="320" r:id="rId37"/>
    <p:sldId id="321" r:id="rId38"/>
    <p:sldId id="363" r:id="rId39"/>
    <p:sldId id="364" r:id="rId40"/>
    <p:sldId id="365" r:id="rId41"/>
    <p:sldId id="366" r:id="rId42"/>
    <p:sldId id="367" r:id="rId43"/>
    <p:sldId id="369" r:id="rId44"/>
    <p:sldId id="322" r:id="rId45"/>
    <p:sldId id="323" r:id="rId46"/>
    <p:sldId id="326" r:id="rId47"/>
    <p:sldId id="327" r:id="rId48"/>
    <p:sldId id="329" r:id="rId49"/>
    <p:sldId id="330" r:id="rId50"/>
    <p:sldId id="331" r:id="rId51"/>
    <p:sldId id="296" r:id="rId52"/>
    <p:sldId id="302"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76"/>
    <p:restoredTop sz="92570"/>
  </p:normalViewPr>
  <p:slideViewPr>
    <p:cSldViewPr snapToGrid="0" snapToObjects="1">
      <p:cViewPr varScale="1">
        <p:scale>
          <a:sx n="103" d="100"/>
          <a:sy n="103" d="100"/>
        </p:scale>
        <p:origin x="188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ontserra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ontserrat"/>
              </a:defRPr>
            </a:lvl1pPr>
          </a:lstStyle>
          <a:p>
            <a:fld id="{7307762F-A706-E543-A832-3C298AA3103F}" type="datetimeFigureOut">
              <a:rPr lang="en-US" smtClean="0"/>
              <a:pPr/>
              <a:t>11/28/19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ontserra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ontserrat"/>
              </a:defRPr>
            </a:lvl1pPr>
          </a:lstStyle>
          <a:p>
            <a:fld id="{BC39F3E1-B436-EB4D-8332-DAA0486A7B2B}" type="slidenum">
              <a:rPr lang="en-US" smtClean="0"/>
              <a:pPr/>
              <a:t>‹#›</a:t>
            </a:fld>
            <a:endParaRPr lang="en-US" dirty="0"/>
          </a:p>
        </p:txBody>
      </p:sp>
    </p:spTree>
    <p:extLst>
      <p:ext uri="{BB962C8B-B14F-4D97-AF65-F5344CB8AC3E}">
        <p14:creationId xmlns:p14="http://schemas.microsoft.com/office/powerpoint/2010/main" val="33340965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ontserrat"/>
        <a:ea typeface="+mn-ea"/>
        <a:cs typeface="+mn-cs"/>
      </a:defRPr>
    </a:lvl1pPr>
    <a:lvl2pPr marL="457200" algn="l" defTabSz="457200" rtl="0" eaLnBrk="1" latinLnBrk="0" hangingPunct="1">
      <a:defRPr sz="1200" kern="1200">
        <a:solidFill>
          <a:schemeClr val="tx1"/>
        </a:solidFill>
        <a:latin typeface="Montserrat"/>
        <a:ea typeface="+mn-ea"/>
        <a:cs typeface="+mn-cs"/>
      </a:defRPr>
    </a:lvl2pPr>
    <a:lvl3pPr marL="914400" algn="l" defTabSz="457200" rtl="0" eaLnBrk="1" latinLnBrk="0" hangingPunct="1">
      <a:defRPr sz="1200" kern="1200">
        <a:solidFill>
          <a:schemeClr val="tx1"/>
        </a:solidFill>
        <a:latin typeface="Montserrat"/>
        <a:ea typeface="+mn-ea"/>
        <a:cs typeface="+mn-cs"/>
      </a:defRPr>
    </a:lvl3pPr>
    <a:lvl4pPr marL="1371600" algn="l" defTabSz="457200" rtl="0" eaLnBrk="1" latinLnBrk="0" hangingPunct="1">
      <a:defRPr sz="1200" kern="1200">
        <a:solidFill>
          <a:schemeClr val="tx1"/>
        </a:solidFill>
        <a:latin typeface="Montserrat"/>
        <a:ea typeface="+mn-ea"/>
        <a:cs typeface="+mn-cs"/>
      </a:defRPr>
    </a:lvl4pPr>
    <a:lvl5pPr marL="1828800" algn="l" defTabSz="457200" rtl="0" eaLnBrk="1" latinLnBrk="0" hangingPunct="1">
      <a:defRPr sz="1200" kern="1200">
        <a:solidFill>
          <a:schemeClr val="tx1"/>
        </a:solidFill>
        <a:latin typeface="Montserra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Conway's_law"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google.com/document/d/16SotNC-0XUMDxN-DRNgrIp_Kky7inMLqICzYsS6qudw/edit"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drive.google.com/file/d/0B5ZJY-Ns1gvkY3NIMEpiUE9fVjF0R01fczhJZE5uaHZ4WHhz/vi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oogle.com/document/d/17uh6doiFSXXcIzDy3OQ1qtxjQVmy3SmTwa2jUDHZ_Bs/edi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6dff093bc_1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6dff093bc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**Ballerina slides redone for WSO2.**</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Consider finding a </a:t>
            </a:r>
            <a:r>
              <a:rPr lang="en" u="sng">
                <a:solidFill>
                  <a:srgbClr val="1155CC"/>
                </a:solidFill>
                <a:hlinkClick r:id="rId3"/>
              </a:rPr>
              <a:t>way to incorporate Conway’s law</a:t>
            </a:r>
            <a:r>
              <a:rPr lang="en">
                <a:solidFill>
                  <a:schemeClr val="dk1"/>
                </a:solidFill>
              </a:rPr>
              <a:t> .. or perhaps use that when I introduce the waterfall concepts around the CoE below.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BBE2313-0600-4841-AA2A-93A772C77B55}" type="slidenum">
              <a:rPr lang="en-US"/>
              <a:pPr/>
              <a:t>13</a:t>
            </a:fld>
            <a:endParaRPr lang="en-US"/>
          </a:p>
        </p:txBody>
      </p:sp>
      <p:sp>
        <p:nvSpPr>
          <p:cNvPr id="417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6C0BABF-3C0C-804D-A7C1-D3EBFE450D60}" type="slidenum">
              <a:rPr lang="en-US"/>
              <a:pPr/>
              <a:t>15</a:t>
            </a:fld>
            <a:endParaRPr lang="en-US"/>
          </a:p>
        </p:txBody>
      </p:sp>
      <p:sp>
        <p:nvSpPr>
          <p:cNvPr id="419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9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38B9D86-B93C-C040-92CA-61A3435474F5}" type="slidenum">
              <a:rPr lang="en-US"/>
              <a:pPr/>
              <a:t>16</a:t>
            </a:fld>
            <a:endParaRPr lang="en-US"/>
          </a:p>
        </p:txBody>
      </p:sp>
      <p:sp>
        <p:nvSpPr>
          <p:cNvPr id="421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21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7555E94-3A65-F441-8267-EAC826B4BDE2}" type="slidenum">
              <a:rPr lang="en-US"/>
              <a:pPr/>
              <a:t>17</a:t>
            </a:fld>
            <a:endParaRPr lang="en-US"/>
          </a:p>
        </p:txBody>
      </p:sp>
      <p:sp>
        <p:nvSpPr>
          <p:cNvPr id="427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288DAB2-B023-EC4A-AE8B-A0ED540EA5A7}" type="slidenum">
              <a:rPr lang="en-US"/>
              <a:pPr/>
              <a:t>18</a:t>
            </a:fld>
            <a:endParaRPr lang="en-US"/>
          </a:p>
        </p:txBody>
      </p:sp>
      <p:sp>
        <p:nvSpPr>
          <p:cNvPr id="429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B95306-8D49-064B-98EA-30CD45FC4966}" type="slidenum">
              <a:rPr lang="en-US"/>
              <a:pPr/>
              <a:t>23</a:t>
            </a:fld>
            <a:endParaRPr lang="en-US"/>
          </a:p>
        </p:txBody>
      </p:sp>
      <p:sp>
        <p:nvSpPr>
          <p:cNvPr id="386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86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F07E24-D4CC-7941-90A5-42C03157F623}" type="slidenum">
              <a:rPr lang="en-US"/>
              <a:pPr/>
              <a:t>24</a:t>
            </a:fld>
            <a:endParaRPr lang="en-US"/>
          </a:p>
        </p:txBody>
      </p:sp>
      <p:sp>
        <p:nvSpPr>
          <p:cNvPr id="353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82196cf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82196cf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8107d421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8107d421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https://docs.google.com/document/d/16SotNC-0XUMDxN-DRNgrIp_Kky7inMLqICzYsS6qudw/edit#</a:t>
            </a:r>
            <a:endParaRPr/>
          </a:p>
          <a:p>
            <a:pPr marL="0" lvl="0" indent="0" algn="l" rtl="0">
              <a:spcBef>
                <a:spcPts val="0"/>
              </a:spcBef>
              <a:spcAft>
                <a:spcPts val="0"/>
              </a:spcAft>
              <a:buNone/>
            </a:pPr>
            <a:endParaRPr/>
          </a:p>
          <a:p>
            <a:pPr marL="0" lvl="0" indent="0" algn="l" rtl="0">
              <a:spcBef>
                <a:spcPts val="0"/>
              </a:spcBef>
              <a:spcAft>
                <a:spcPts val="0"/>
              </a:spcAft>
              <a:buNone/>
            </a:pPr>
            <a:r>
              <a:rPr lang="en"/>
              <a:t>Need to draw diagram based on </a:t>
            </a:r>
            <a:r>
              <a:rPr lang="en" u="sng">
                <a:solidFill>
                  <a:schemeClr val="hlink"/>
                </a:solidFill>
                <a:hlinkClick r:id="rId4"/>
              </a:rPr>
              <a:t>https://drive.google.com/file/d/0B5ZJY-Ns1gvkY3NIMEpiUE9fVjF0R01fczhJZE5uaHZ4WHhz/view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82196cfca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82196cfc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6dff093bc_1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6dff093bc_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82a7cdada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482a7cdada_1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82a7cdad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482a7cdada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100"/>
              </a:spcBef>
              <a:spcAft>
                <a:spcPts val="0"/>
              </a:spcAft>
              <a:buClr>
                <a:srgbClr val="000000"/>
              </a:buClr>
              <a:buSzPts val="1400"/>
              <a:buFont typeface="Arial"/>
              <a:buNone/>
            </a:pPr>
            <a:r>
              <a:rPr lang="en"/>
              <a:t>TfL</a:t>
            </a:r>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marL="457200" lvl="0" indent="-292100" algn="just" rtl="0">
              <a:lnSpc>
                <a:spcPct val="138000"/>
              </a:lnSpc>
              <a:spcBef>
                <a:spcPts val="0"/>
              </a:spcBef>
              <a:spcAft>
                <a:spcPts val="0"/>
              </a:spcAft>
              <a:buSzPts val="1000"/>
              <a:buFont typeface="Cambria"/>
              <a:buChar char="●"/>
            </a:pPr>
            <a:r>
              <a:rPr lang="en"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marL="457200" lvl="0" indent="-292100" algn="just" rtl="0">
              <a:lnSpc>
                <a:spcPct val="138000"/>
              </a:lnSpc>
              <a:spcBef>
                <a:spcPts val="0"/>
              </a:spcBef>
              <a:spcAft>
                <a:spcPts val="0"/>
              </a:spcAft>
              <a:buClr>
                <a:schemeClr val="dk1"/>
              </a:buClr>
              <a:buSzPts val="1000"/>
              <a:buFont typeface="Cambria"/>
              <a:buChar char="●"/>
            </a:pPr>
            <a:r>
              <a:rPr lang="en"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82a7cdada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82a7cdad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r>
              <a:rPr lang="en" sz="1000">
                <a:solidFill>
                  <a:schemeClr val="dk1"/>
                </a:solidFill>
                <a:latin typeface="Trebuchet MS"/>
                <a:ea typeface="Trebuchet MS"/>
                <a:cs typeface="Trebuchet MS"/>
                <a:sym typeface="Trebuchet MS"/>
              </a:rPr>
              <a:t>Reference </a:t>
            </a:r>
            <a:r>
              <a:rPr lang="en" sz="1000" u="sng">
                <a:solidFill>
                  <a:schemeClr val="hlink"/>
                </a:solidFill>
                <a:latin typeface="Trebuchet MS"/>
                <a:ea typeface="Trebuchet MS"/>
                <a:cs typeface="Trebuchet MS"/>
                <a:sym typeface="Trebuchet MS"/>
                <a:hlinkClick r:id="rId3"/>
              </a:rPr>
              <a:t>https://docs.google.com/document/d/17uh6doiFSXXcIzDy3OQ1qtxjQVmy3SmTwa2jUDHZ_Bs/edit#</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Clr>
                <a:schemeClr val="dk1"/>
              </a:buClr>
              <a:buSzPts val="1100"/>
              <a:buFont typeface="Arial"/>
              <a:buNone/>
            </a:pP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Integration, Billing and Monetization, Governance</a:t>
            </a:r>
          </a:p>
          <a:p>
            <a:endParaRPr lang="en">
              <a:solidFill>
                <a:schemeClr val="dk1"/>
              </a:solidFill>
              <a:latin typeface="Courier New"/>
              <a:ea typeface="Courier New"/>
              <a:cs typeface="Courier New"/>
              <a:sym typeface="Courier New"/>
            </a:endParaRP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Solution	Targets to cater for 13,000 Boeing airplanes in Service at 900 airlines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A solution that can scale for 90 million transactions per month (as an end state)</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PaaS solution to integrate airlines and OEM data</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Reusable app services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Open architecture and modular design</a:t>
            </a:r>
          </a:p>
          <a:p>
            <a:endParaRPr lang="en">
              <a:solidFill>
                <a:schemeClr val="dk1"/>
              </a:solidFill>
              <a:latin typeface="Courier New"/>
              <a:ea typeface="Courier New"/>
              <a:cs typeface="Courier New"/>
              <a:sym typeface="Courier New"/>
            </a:endParaRPr>
          </a:p>
          <a:p>
            <a:endParaRPr lang="en">
              <a:solidFill>
                <a:schemeClr val="dk1"/>
              </a:solidFill>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Management, Statistics and Monetization, Openstack</a:t>
            </a:r>
          </a:p>
          <a:p>
            <a:endParaRPr lang="en">
              <a:solidFill>
                <a:schemeClr val="dk1"/>
              </a:solidFill>
              <a:latin typeface="Courier New"/>
              <a:ea typeface="Courier New"/>
              <a:cs typeface="Courier New"/>
              <a:sym typeface="Courier New"/>
            </a:endParaRPr>
          </a:p>
          <a:p>
            <a:pPr lvl="0" rtl="0">
              <a:buClr>
                <a:schemeClr val="dk1"/>
              </a:buClr>
              <a:buSzPct val="100000"/>
              <a:buFont typeface="Arial"/>
              <a:buNone/>
            </a:pPr>
            <a:r>
              <a:rPr lang="en">
                <a:solidFill>
                  <a:schemeClr val="dk1"/>
                </a:solidFill>
                <a:latin typeface="Courier New"/>
                <a:ea typeface="Courier New"/>
                <a:cs typeface="Courier New"/>
                <a:sym typeface="Courier New"/>
              </a:rPr>
              <a:t>Solution	40,000 transactions per second</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99.999% service availability</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autoscalling based on Stratos2 implemented on top of Openstack</a:t>
            </a:r>
          </a:p>
          <a:p>
            <a:pPr lvl="0" rtl="0">
              <a:buClr>
                <a:schemeClr val="dk1"/>
              </a:buClr>
              <a:buSzPct val="100000"/>
              <a:buFont typeface="Arial"/>
              <a:buNone/>
            </a:pPr>
            <a:r>
              <a:rPr lang="en">
                <a:solidFill>
                  <a:schemeClr val="dk1"/>
                </a:solidFill>
                <a:latin typeface="Courier New"/>
                <a:ea typeface="Courier New"/>
                <a:cs typeface="Courier New"/>
                <a:sym typeface="Courier New"/>
              </a:rPr>
              <a:t>		Tenant based access control for enterprises.</a:t>
            </a:r>
          </a:p>
          <a:p>
            <a:pPr lvl="0" rtl="0">
              <a:buClr>
                <a:schemeClr val="dk1"/>
              </a:buClr>
              <a:buSzPct val="100000"/>
              <a:buFont typeface="Arial"/>
              <a:buNone/>
            </a:pPr>
            <a:r>
              <a:rPr lang="en">
                <a:solidFill>
                  <a:schemeClr val="dk1"/>
                </a:solidFill>
                <a:latin typeface="Courier New"/>
                <a:ea typeface="Courier New"/>
                <a:cs typeface="Courier New"/>
                <a:sym typeface="Courier New"/>
              </a:rPr>
              <a:t>		Unified enterprise onboarding</a:t>
            </a:r>
          </a:p>
          <a:p>
            <a:pPr lvl="0" rtl="0">
              <a:buNone/>
            </a:pPr>
            <a:r>
              <a:rPr lang="en">
                <a:solidFill>
                  <a:schemeClr val="dk1"/>
                </a:solidFill>
                <a:latin typeface="Courier New"/>
                <a:ea typeface="Courier New"/>
                <a:cs typeface="Courier New"/>
                <a:sym typeface="Courier New"/>
              </a:rPr>
              <a:t>		Licensing integration, statistics and monertization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68DA37F-8006-4F4D-9CBA-67BAAB2C7812}" type="slidenum">
              <a:rPr lang="en-US"/>
              <a:pPr/>
              <a:t>6</a:t>
            </a:fld>
            <a:endParaRPr lang="en-US"/>
          </a:p>
        </p:txBody>
      </p:sp>
      <p:sp>
        <p:nvSpPr>
          <p:cNvPr id="401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1A5521-044D-3F43-B93A-E8D07844D6F0}" type="slidenum">
              <a:rPr lang="en-US"/>
              <a:pPr/>
              <a:t>7</a:t>
            </a:fld>
            <a:endParaRPr lang="en-US"/>
          </a:p>
        </p:txBody>
      </p:sp>
      <p:sp>
        <p:nvSpPr>
          <p:cNvPr id="409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9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8D22F12-EF84-3246-BFDC-03FF3383014C}" type="slidenum">
              <a:rPr lang="en-US"/>
              <a:pPr/>
              <a:t>8</a:t>
            </a:fld>
            <a:endParaRPr lang="en-US"/>
          </a:p>
        </p:txBody>
      </p:sp>
      <p:sp>
        <p:nvSpPr>
          <p:cNvPr id="563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63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82CDA02-42C1-CB4C-9847-9E76F2E98D74}" type="slidenum">
              <a:rPr lang="en-US"/>
              <a:pPr/>
              <a:t>9</a:t>
            </a:fld>
            <a:endParaRPr lang="en-US"/>
          </a:p>
        </p:txBody>
      </p:sp>
      <p:sp>
        <p:nvSpPr>
          <p:cNvPr id="403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FDD1ED4-4E64-8F48-9226-4F22F227917F}" type="slidenum">
              <a:rPr lang="en-US"/>
              <a:pPr/>
              <a:t>10</a:t>
            </a:fld>
            <a:endParaRPr lang="en-US"/>
          </a:p>
        </p:txBody>
      </p:sp>
      <p:sp>
        <p:nvSpPr>
          <p:cNvPr id="411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1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44C3384-25C3-6B49-BBBE-D18F39FE90C0}" type="slidenum">
              <a:rPr lang="en-US"/>
              <a:pPr/>
              <a:t>11</a:t>
            </a:fld>
            <a:endParaRPr lang="en-US"/>
          </a:p>
        </p:txBody>
      </p:sp>
      <p:sp>
        <p:nvSpPr>
          <p:cNvPr id="413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3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2D3F6E8-8C63-064F-B7EC-3B6EFDDD8D88}" type="slidenum">
              <a:rPr lang="en-US"/>
              <a:pPr/>
              <a:t>12</a:t>
            </a:fld>
            <a:endParaRPr lang="en-US"/>
          </a:p>
        </p:txBody>
      </p:sp>
      <p:sp>
        <p:nvSpPr>
          <p:cNvPr id="415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57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7964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94141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620185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732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254693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55990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404777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1502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94819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14675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6041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11/28/19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3801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creativecommons.org/licenses/by-nc-sa/4.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75635"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a:spLocks noChangeArrowheads="1"/>
          </p:cNvSpPr>
          <p:nvPr userDrawn="1"/>
        </p:nvSpPr>
        <p:spPr bwMode="auto">
          <a:xfrm>
            <a:off x="1168930" y="6344711"/>
            <a:ext cx="4942379"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9pPr>
          </a:lstStyle>
          <a:p>
            <a:pPr algn="l" eaLnBrk="1" hangingPunct="1">
              <a:defRPr/>
            </a:pPr>
            <a:r>
              <a:rPr lang="en-US" sz="700" dirty="0">
                <a:latin typeface="Montserrat"/>
              </a:rPr>
              <a:t>© Paul Fremantle 2016 except where credited elsewhere.  This work is licensed under a Creative Commons</a:t>
            </a:r>
          </a:p>
          <a:p>
            <a:pPr algn="l" eaLnBrk="1" hangingPunct="1">
              <a:defRPr/>
            </a:pPr>
            <a:r>
              <a:rPr lang="en-US" sz="700" dirty="0">
                <a:latin typeface="Montserrat"/>
              </a:rPr>
              <a:t> Attribution-</a:t>
            </a:r>
            <a:r>
              <a:rPr lang="en-US" sz="700" dirty="0" err="1">
                <a:latin typeface="Montserrat"/>
              </a:rPr>
              <a:t>NonCommercial</a:t>
            </a:r>
            <a:r>
              <a:rPr lang="en-US" sz="700" dirty="0">
                <a:latin typeface="Montserrat"/>
              </a:rPr>
              <a:t>-</a:t>
            </a:r>
            <a:r>
              <a:rPr lang="en-US" sz="700" dirty="0" err="1">
                <a:latin typeface="Montserrat"/>
              </a:rPr>
              <a:t>ShareAlike</a:t>
            </a:r>
            <a:r>
              <a:rPr lang="en-US" sz="700" dirty="0">
                <a:latin typeface="Montserrat"/>
              </a:rPr>
              <a:t> 4.0 International License</a:t>
            </a:r>
            <a:br>
              <a:rPr lang="en-US" sz="700" dirty="0">
                <a:latin typeface="Montserrat"/>
              </a:rPr>
            </a:br>
            <a:r>
              <a:rPr lang="en-US" sz="700" dirty="0">
                <a:latin typeface="Montserrat"/>
              </a:rPr>
              <a:t>See  </a:t>
            </a:r>
            <a:r>
              <a:rPr lang="en-US" sz="700" dirty="0">
                <a:latin typeface="Montserrat"/>
                <a:hlinkClick r:id="rId14"/>
              </a:rPr>
              <a:t>http://creativecommons.org/licenses/by-nc-sa/4.0/</a:t>
            </a:r>
            <a:r>
              <a:rPr lang="en-US" sz="700" dirty="0">
                <a:latin typeface="Montserrat"/>
              </a:rPr>
              <a:t> </a:t>
            </a:r>
          </a:p>
        </p:txBody>
      </p:sp>
      <p:pic>
        <p:nvPicPr>
          <p:cNvPr id="9" name="Picture 8"/>
          <p:cNvPicPr>
            <a:picLocks noChangeAspect="1"/>
          </p:cNvPicPr>
          <p:nvPr userDrawn="1"/>
        </p:nvPicPr>
        <p:blipFill>
          <a:blip r:embed="rId15"/>
          <a:stretch>
            <a:fillRect/>
          </a:stretch>
        </p:blipFill>
        <p:spPr>
          <a:xfrm>
            <a:off x="375635" y="6428175"/>
            <a:ext cx="792765" cy="279269"/>
          </a:xfrm>
          <a:prstGeom prst="rect">
            <a:avLst/>
          </a:prstGeom>
        </p:spPr>
      </p:pic>
    </p:spTree>
    <p:extLst>
      <p:ext uri="{BB962C8B-B14F-4D97-AF65-F5344CB8AC3E}">
        <p14:creationId xmlns:p14="http://schemas.microsoft.com/office/powerpoint/2010/main" val="281943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ontserra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ontserra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ontserra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ontserra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slideshare.net/RuslanMeshenberg"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png"/><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wso2/reference-architecture/blob/master/reference-architecture-cell-based.md" TargetMode="External"/><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www.slideshare.net/adrianco/global-netflix-platfor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twitter.github.io/finagl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monkey.org/~marius/talks/twittersystems/%234"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Motivation</a:t>
            </a:r>
          </a:p>
        </p:txBody>
      </p:sp>
      <p:sp>
        <p:nvSpPr>
          <p:cNvPr id="4" name="Subtitle 3"/>
          <p:cNvSpPr>
            <a:spLocks noGrp="1"/>
          </p:cNvSpPr>
          <p:nvPr>
            <p:ph type="subTitle" idx="1"/>
          </p:nvPr>
        </p:nvSpPr>
        <p:spPr/>
        <p:txBody>
          <a:bodyPr>
            <a:normAutofit fontScale="92500" lnSpcReduction="20000"/>
          </a:bodyPr>
          <a:lstStyle/>
          <a:p>
            <a:r>
              <a:rPr lang="en-US" dirty="0">
                <a:ea typeface="ヒラギノ角ゴ ProN W3" charset="0"/>
                <a:cs typeface="ヒラギノ角ゴ ProN W3" charset="0"/>
              </a:rPr>
              <a:t>Oxford University </a:t>
            </a:r>
          </a:p>
          <a:p>
            <a:r>
              <a:rPr lang="en-US" dirty="0">
                <a:ea typeface="ヒラギノ角ゴ ProN W3" charset="0"/>
                <a:cs typeface="ヒラギノ角ゴ ProN W3" charset="0"/>
              </a:rPr>
              <a:t>Software Engineering Programme</a:t>
            </a:r>
          </a:p>
          <a:p>
            <a:r>
              <a:rPr lang="en-US" dirty="0">
                <a:ea typeface="ヒラギノ角ゴ ProN W3" charset="0"/>
                <a:cs typeface="ヒラギノ角ゴ ProN W3" charset="0"/>
              </a:rPr>
              <a:t>December 2019</a:t>
            </a:r>
          </a:p>
          <a:p>
            <a:endParaRPr lang="en-US" dirty="0"/>
          </a:p>
        </p:txBody>
      </p:sp>
    </p:spTree>
    <p:extLst>
      <p:ext uri="{BB962C8B-B14F-4D97-AF65-F5344CB8AC3E}">
        <p14:creationId xmlns:p14="http://schemas.microsoft.com/office/powerpoint/2010/main" val="121538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t>… to bursting point</a:t>
            </a:r>
          </a:p>
        </p:txBody>
      </p:sp>
      <p:sp>
        <p:nvSpPr>
          <p:cNvPr id="410627"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8"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9"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30" name="AutoShape 6"/>
          <p:cNvSpPr>
            <a:spLocks noChangeArrowheads="1"/>
          </p:cNvSpPr>
          <p:nvPr/>
        </p:nvSpPr>
        <p:spPr bwMode="auto">
          <a:xfrm>
            <a:off x="5867400" y="1905000"/>
            <a:ext cx="2819400" cy="3429000"/>
          </a:xfrm>
          <a:prstGeom prst="can">
            <a:avLst>
              <a:gd name="adj" fmla="val 30405"/>
            </a:avLst>
          </a:prstGeom>
          <a:solidFill>
            <a:srgbClr val="3399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10631"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5146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32"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7844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33"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054350"/>
            <a:ext cx="1143000" cy="873125"/>
          </a:xfrm>
          <a:prstGeom prst="rect">
            <a:avLst/>
          </a:prstGeom>
          <a:noFill/>
          <a:extLst>
            <a:ext uri="{909E8E84-426E-40dd-AFC4-6F175D3DCCD1}">
              <a14:hiddenFill xmlns:a14="http://schemas.microsoft.com/office/drawing/2010/main" xmlns="">
                <a:solidFill>
                  <a:srgbClr val="FFFFFF"/>
                </a:solidFill>
              </a14:hiddenFill>
            </a:ext>
          </a:extLst>
        </p:spPr>
      </p:pic>
      <p:sp>
        <p:nvSpPr>
          <p:cNvPr id="410634"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3399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35"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xmlns="">
                <a:solidFill>
                  <a:srgbClr val="3399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10637"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8606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38"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13055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0"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5814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1"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512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2"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67" y="21336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3" name="Picture 1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24034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4" name="Picture 2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067" y="32004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5" name="Picture 2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16852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6" name="Picture 2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4384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47" name="Picture 2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2708275"/>
            <a:ext cx="1143000" cy="873125"/>
          </a:xfrm>
          <a:prstGeom prst="rect">
            <a:avLst/>
          </a:prstGeom>
          <a:noFill/>
          <a:extLst>
            <a:ext uri="{909E8E84-426E-40dd-AFC4-6F175D3DCCD1}">
              <a14:hiddenFill xmlns:a14="http://schemas.microsoft.com/office/drawing/2010/main" xmlns="">
                <a:solidFill>
                  <a:srgbClr val="FFFFFF"/>
                </a:solidFill>
              </a14:hiddenFill>
            </a:ext>
          </a:extLst>
        </p:spPr>
      </p:pic>
      <p:sp>
        <p:nvSpPr>
          <p:cNvPr id="410648" name="Rectangle 24"/>
          <p:cNvSpPr>
            <a:spLocks noChangeArrowheads="1"/>
          </p:cNvSpPr>
          <p:nvPr/>
        </p:nvSpPr>
        <p:spPr bwMode="auto">
          <a:xfrm>
            <a:off x="3962400" y="2209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49" name="Rectangle 25"/>
          <p:cNvSpPr>
            <a:spLocks noChangeArrowheads="1"/>
          </p:cNvSpPr>
          <p:nvPr/>
        </p:nvSpPr>
        <p:spPr bwMode="auto">
          <a:xfrm>
            <a:off x="3962400" y="3048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0" name="Rectangle 26"/>
          <p:cNvSpPr>
            <a:spLocks noChangeArrowheads="1"/>
          </p:cNvSpPr>
          <p:nvPr/>
        </p:nvSpPr>
        <p:spPr bwMode="auto">
          <a:xfrm>
            <a:off x="3962400" y="3886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1" name="Rectangle 27"/>
          <p:cNvSpPr>
            <a:spLocks noChangeArrowheads="1"/>
          </p:cNvSpPr>
          <p:nvPr/>
        </p:nvSpPr>
        <p:spPr bwMode="auto">
          <a:xfrm>
            <a:off x="4114800" y="2362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2" name="Rectangle 28"/>
          <p:cNvSpPr>
            <a:spLocks noChangeArrowheads="1"/>
          </p:cNvSpPr>
          <p:nvPr/>
        </p:nvSpPr>
        <p:spPr bwMode="auto">
          <a:xfrm>
            <a:off x="4114800" y="3200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3" name="Rectangle 29"/>
          <p:cNvSpPr>
            <a:spLocks noChangeArrowheads="1"/>
          </p:cNvSpPr>
          <p:nvPr/>
        </p:nvSpPr>
        <p:spPr bwMode="auto">
          <a:xfrm>
            <a:off x="4114800" y="4038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4" name="Rectangle 30"/>
          <p:cNvSpPr>
            <a:spLocks noChangeArrowheads="1"/>
          </p:cNvSpPr>
          <p:nvPr/>
        </p:nvSpPr>
        <p:spPr bwMode="auto">
          <a:xfrm>
            <a:off x="4267200" y="2514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5" name="Rectangle 31"/>
          <p:cNvSpPr>
            <a:spLocks noChangeArrowheads="1"/>
          </p:cNvSpPr>
          <p:nvPr/>
        </p:nvSpPr>
        <p:spPr bwMode="auto">
          <a:xfrm>
            <a:off x="4267200" y="3352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6" name="Rectangle 32"/>
          <p:cNvSpPr>
            <a:spLocks noChangeArrowheads="1"/>
          </p:cNvSpPr>
          <p:nvPr/>
        </p:nvSpPr>
        <p:spPr bwMode="auto">
          <a:xfrm>
            <a:off x="4267200" y="4191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7" name="Rectangle 33"/>
          <p:cNvSpPr>
            <a:spLocks noChangeArrowheads="1"/>
          </p:cNvSpPr>
          <p:nvPr/>
        </p:nvSpPr>
        <p:spPr bwMode="auto">
          <a:xfrm>
            <a:off x="4419600" y="2667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8" name="Rectangle 34"/>
          <p:cNvSpPr>
            <a:spLocks noChangeArrowheads="1"/>
          </p:cNvSpPr>
          <p:nvPr/>
        </p:nvSpPr>
        <p:spPr bwMode="auto">
          <a:xfrm>
            <a:off x="4419600" y="3505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9" name="Rectangle 35"/>
          <p:cNvSpPr>
            <a:spLocks noChangeArrowheads="1"/>
          </p:cNvSpPr>
          <p:nvPr/>
        </p:nvSpPr>
        <p:spPr bwMode="auto">
          <a:xfrm>
            <a:off x="4419600" y="4343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pic>
        <p:nvPicPr>
          <p:cNvPr id="410660" name="Picture 3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862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1" name="Picture 3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1560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2" name="Picture 3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42595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3" name="Picture 3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9624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4" name="Picture 4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2322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5" name="Picture 4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50215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6" name="Picture 4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468312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7" name="Picture 4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9530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8" name="Picture 4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52228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69" name="Picture 4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35052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70" name="Picture 4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67" y="377507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71" name="Picture 4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67" y="45720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72" name="Picture 4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540125"/>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73" name="Picture 4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810000"/>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10674" name="Picture 5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079875"/>
            <a:ext cx="1143000" cy="8731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1473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t>Problems</a:t>
            </a:r>
          </a:p>
        </p:txBody>
      </p:sp>
      <p:sp>
        <p:nvSpPr>
          <p:cNvPr id="412675" name="Rectangle 3"/>
          <p:cNvSpPr>
            <a:spLocks noGrp="1" noChangeArrowheads="1"/>
          </p:cNvSpPr>
          <p:nvPr>
            <p:ph type="body" idx="1"/>
          </p:nvPr>
        </p:nvSpPr>
        <p:spPr/>
        <p:txBody>
          <a:bodyPr/>
          <a:lstStyle/>
          <a:p>
            <a:pPr>
              <a:lnSpc>
                <a:spcPct val="90000"/>
              </a:lnSpc>
            </a:pPr>
            <a:r>
              <a:rPr lang="en-US"/>
              <a:t>Too many complex pieces of software in a single system</a:t>
            </a:r>
          </a:p>
          <a:p>
            <a:pPr>
              <a:lnSpc>
                <a:spcPct val="90000"/>
              </a:lnSpc>
            </a:pPr>
            <a:r>
              <a:rPr lang="en-US"/>
              <a:t>No evolution possible</a:t>
            </a:r>
          </a:p>
          <a:p>
            <a:pPr>
              <a:lnSpc>
                <a:spcPct val="90000"/>
              </a:lnSpc>
            </a:pPr>
            <a:r>
              <a:rPr lang="en-US"/>
              <a:t>Need to scale independently</a:t>
            </a:r>
          </a:p>
          <a:p>
            <a:pPr lvl="1">
              <a:lnSpc>
                <a:spcPct val="90000"/>
              </a:lnSpc>
            </a:pPr>
            <a:r>
              <a:rPr lang="en-US"/>
              <a:t>Parts sharing resources with other unknown code paths</a:t>
            </a:r>
          </a:p>
          <a:p>
            <a:pPr>
              <a:lnSpc>
                <a:spcPct val="90000"/>
              </a:lnSpc>
            </a:pPr>
            <a:r>
              <a:rPr lang="en-US"/>
              <a:t>No isolation </a:t>
            </a:r>
          </a:p>
          <a:p>
            <a:pPr>
              <a:lnSpc>
                <a:spcPct val="90000"/>
              </a:lnSpc>
            </a:pPr>
            <a:r>
              <a:rPr lang="en-US"/>
              <a:t>No clear </a:t>
            </a:r>
            <a:r>
              <a:rPr lang="en-US" b="1" i="1"/>
              <a:t>ownership</a:t>
            </a:r>
            <a:endParaRPr lang="en-US"/>
          </a:p>
        </p:txBody>
      </p:sp>
    </p:spTree>
    <p:extLst>
      <p:ext uri="{BB962C8B-B14F-4D97-AF65-F5344CB8AC3E}">
        <p14:creationId xmlns:p14="http://schemas.microsoft.com/office/powerpoint/2010/main" val="151579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t>Database scaling</a:t>
            </a:r>
          </a:p>
        </p:txBody>
      </p:sp>
      <p:sp>
        <p:nvSpPr>
          <p:cNvPr id="414723" name="Rectangle 3"/>
          <p:cNvSpPr>
            <a:spLocks noGrp="1" noChangeArrowheads="1"/>
          </p:cNvSpPr>
          <p:nvPr>
            <p:ph type="body" idx="1"/>
          </p:nvPr>
        </p:nvSpPr>
        <p:spPr/>
        <p:txBody>
          <a:bodyPr/>
          <a:lstStyle/>
          <a:p>
            <a:r>
              <a:rPr lang="en-US"/>
              <a:t>Databases a shared resource</a:t>
            </a:r>
          </a:p>
          <a:p>
            <a:r>
              <a:rPr lang="en-US"/>
              <a:t>Hard to scale-out</a:t>
            </a:r>
          </a:p>
          <a:p>
            <a:r>
              <a:rPr lang="en-US"/>
              <a:t>Front-end and backend shared by </a:t>
            </a:r>
          </a:p>
          <a:p>
            <a:pPr lvl="1"/>
            <a:r>
              <a:rPr lang="en-US"/>
              <a:t>Too many teams</a:t>
            </a:r>
          </a:p>
          <a:p>
            <a:pPr lvl="1"/>
            <a:r>
              <a:rPr lang="en-US"/>
              <a:t>Too many processes</a:t>
            </a:r>
          </a:p>
        </p:txBody>
      </p:sp>
    </p:spTree>
    <p:extLst>
      <p:ext uri="{BB962C8B-B14F-4D97-AF65-F5344CB8AC3E}">
        <p14:creationId xmlns:p14="http://schemas.microsoft.com/office/powerpoint/2010/main" val="143798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t>A new model</a:t>
            </a:r>
          </a:p>
        </p:txBody>
      </p:sp>
      <p:sp>
        <p:nvSpPr>
          <p:cNvPr id="416771" name="Rectangle 3"/>
          <p:cNvSpPr>
            <a:spLocks noGrp="1" noChangeArrowheads="1"/>
          </p:cNvSpPr>
          <p:nvPr>
            <p:ph type="body" idx="1"/>
          </p:nvPr>
        </p:nvSpPr>
        <p:spPr/>
        <p:txBody>
          <a:bodyPr/>
          <a:lstStyle/>
          <a:p>
            <a:pPr>
              <a:lnSpc>
                <a:spcPct val="80000"/>
              </a:lnSpc>
            </a:pPr>
            <a:r>
              <a:rPr lang="en-US" sz="2800" dirty="0"/>
              <a:t>In 2001/2 decided on a new approach</a:t>
            </a:r>
          </a:p>
          <a:p>
            <a:pPr>
              <a:lnSpc>
                <a:spcPct val="80000"/>
              </a:lnSpc>
            </a:pPr>
            <a:r>
              <a:rPr lang="en-US" sz="2800" dirty="0"/>
              <a:t>SOA based – even before the term was in common usage</a:t>
            </a:r>
          </a:p>
          <a:p>
            <a:pPr>
              <a:lnSpc>
                <a:spcPct val="80000"/>
              </a:lnSpc>
            </a:pPr>
            <a:r>
              <a:rPr lang="en-US" sz="2800" dirty="0"/>
              <a:t>Encapsulating the data with the business logic that operates on the data</a:t>
            </a:r>
          </a:p>
          <a:p>
            <a:pPr>
              <a:lnSpc>
                <a:spcPct val="80000"/>
              </a:lnSpc>
            </a:pPr>
            <a:r>
              <a:rPr lang="en-US" sz="2800" dirty="0"/>
              <a:t>Only access through a published service interface</a:t>
            </a:r>
          </a:p>
          <a:p>
            <a:pPr>
              <a:lnSpc>
                <a:spcPct val="80000"/>
              </a:lnSpc>
            </a:pPr>
            <a:r>
              <a:rPr lang="en-US" sz="2800" dirty="0"/>
              <a:t>No direct database access is allowed from outside the service</a:t>
            </a:r>
          </a:p>
          <a:p>
            <a:pPr>
              <a:lnSpc>
                <a:spcPct val="80000"/>
              </a:lnSpc>
            </a:pPr>
            <a:r>
              <a:rPr lang="en-US" sz="2800" dirty="0"/>
              <a:t>No data sharing among the services. </a:t>
            </a:r>
          </a:p>
        </p:txBody>
      </p:sp>
    </p:spTree>
    <p:extLst>
      <p:ext uri="{BB962C8B-B14F-4D97-AF65-F5344CB8AC3E}">
        <p14:creationId xmlns:p14="http://schemas.microsoft.com/office/powerpoint/2010/main" val="348516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16A1B0-DB81-CC46-AE98-64AF4A49084F}"/>
              </a:ext>
            </a:extLst>
          </p:cNvPr>
          <p:cNvPicPr>
            <a:picLocks noChangeAspect="1"/>
          </p:cNvPicPr>
          <p:nvPr/>
        </p:nvPicPr>
        <p:blipFill>
          <a:blip r:embed="rId2"/>
          <a:stretch>
            <a:fillRect/>
          </a:stretch>
        </p:blipFill>
        <p:spPr>
          <a:xfrm>
            <a:off x="-308923" y="0"/>
            <a:ext cx="10394879" cy="7092778"/>
          </a:xfrm>
          <a:prstGeom prst="rect">
            <a:avLst/>
          </a:prstGeom>
        </p:spPr>
      </p:pic>
    </p:spTree>
    <p:extLst>
      <p:ext uri="{BB962C8B-B14F-4D97-AF65-F5344CB8AC3E}">
        <p14:creationId xmlns:p14="http://schemas.microsoft.com/office/powerpoint/2010/main" val="397629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t>Growth</a:t>
            </a:r>
          </a:p>
        </p:txBody>
      </p:sp>
      <p:sp>
        <p:nvSpPr>
          <p:cNvPr id="418819" name="Rectangle 3"/>
          <p:cNvSpPr>
            <a:spLocks noGrp="1" noChangeArrowheads="1"/>
          </p:cNvSpPr>
          <p:nvPr>
            <p:ph type="body" idx="1"/>
          </p:nvPr>
        </p:nvSpPr>
        <p:spPr/>
        <p:txBody>
          <a:bodyPr/>
          <a:lstStyle/>
          <a:p>
            <a:pPr>
              <a:lnSpc>
                <a:spcPct val="90000"/>
              </a:lnSpc>
            </a:pPr>
            <a:r>
              <a:rPr lang="en-US" sz="2800"/>
              <a:t>Amazon services in the hundreds</a:t>
            </a:r>
          </a:p>
          <a:p>
            <a:pPr>
              <a:lnSpc>
                <a:spcPct val="90000"/>
              </a:lnSpc>
            </a:pPr>
            <a:r>
              <a:rPr lang="en-US" sz="2800"/>
              <a:t>A typical visit to the homepage may include calls to 100 services</a:t>
            </a:r>
          </a:p>
          <a:p>
            <a:pPr>
              <a:lnSpc>
                <a:spcPct val="90000"/>
              </a:lnSpc>
            </a:pPr>
            <a:r>
              <a:rPr lang="en-US" sz="2800"/>
              <a:t>Caching reduces the actual network traffic</a:t>
            </a:r>
          </a:p>
          <a:p>
            <a:pPr>
              <a:lnSpc>
                <a:spcPct val="90000"/>
              </a:lnSpc>
            </a:pPr>
            <a:r>
              <a:rPr lang="en-US" sz="2800"/>
              <a:t>Fully distributed, decentralized</a:t>
            </a:r>
          </a:p>
          <a:p>
            <a:pPr>
              <a:lnSpc>
                <a:spcPct val="90000"/>
              </a:lnSpc>
            </a:pPr>
            <a:r>
              <a:rPr lang="en-US" sz="2800"/>
              <a:t>The web servers are just one client into the service fabric</a:t>
            </a:r>
          </a:p>
        </p:txBody>
      </p:sp>
    </p:spTree>
    <p:extLst>
      <p:ext uri="{BB962C8B-B14F-4D97-AF65-F5344CB8AC3E}">
        <p14:creationId xmlns:p14="http://schemas.microsoft.com/office/powerpoint/2010/main" val="1083995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t>Matched by business growth</a:t>
            </a:r>
          </a:p>
        </p:txBody>
      </p:sp>
      <p:sp>
        <p:nvSpPr>
          <p:cNvPr id="420867" name="Rectangle 3"/>
          <p:cNvSpPr>
            <a:spLocks noGrp="1" noChangeArrowheads="1"/>
          </p:cNvSpPr>
          <p:nvPr>
            <p:ph type="body" idx="1"/>
          </p:nvPr>
        </p:nvSpPr>
        <p:spPr/>
        <p:txBody>
          <a:bodyPr/>
          <a:lstStyle/>
          <a:p>
            <a:r>
              <a:rPr lang="en-US"/>
              <a:t>Amazon is supporting many new businesses</a:t>
            </a:r>
          </a:p>
          <a:p>
            <a:r>
              <a:rPr lang="en-US"/>
              <a:t>Books, CDs, Electronics, Toys, Tools and Hardware,…</a:t>
            </a:r>
          </a:p>
          <a:p>
            <a:r>
              <a:rPr lang="en-US"/>
              <a:t>Plus millions of independent retailers sharing the Amazon platform</a:t>
            </a:r>
          </a:p>
        </p:txBody>
      </p:sp>
    </p:spTree>
    <p:extLst>
      <p:ext uri="{BB962C8B-B14F-4D97-AF65-F5344CB8AC3E}">
        <p14:creationId xmlns:p14="http://schemas.microsoft.com/office/powerpoint/2010/main" val="369662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t>Lessons learnt</a:t>
            </a:r>
          </a:p>
        </p:txBody>
      </p:sp>
      <p:sp>
        <p:nvSpPr>
          <p:cNvPr id="425987" name="Rectangle 3"/>
          <p:cNvSpPr>
            <a:spLocks noGrp="1" noChangeArrowheads="1"/>
          </p:cNvSpPr>
          <p:nvPr>
            <p:ph type="body" idx="1"/>
          </p:nvPr>
        </p:nvSpPr>
        <p:spPr/>
        <p:txBody>
          <a:bodyPr/>
          <a:lstStyle/>
          <a:p>
            <a:pPr>
              <a:lnSpc>
                <a:spcPct val="90000"/>
              </a:lnSpc>
            </a:pPr>
            <a:r>
              <a:rPr lang="en-US" sz="2800"/>
              <a:t>Isolation</a:t>
            </a:r>
          </a:p>
          <a:p>
            <a:pPr lvl="1">
              <a:lnSpc>
                <a:spcPct val="90000"/>
              </a:lnSpc>
            </a:pPr>
            <a:r>
              <a:rPr lang="en-US" sz="2400"/>
              <a:t>Service Orientation promotes ownership and control</a:t>
            </a:r>
          </a:p>
          <a:p>
            <a:pPr>
              <a:lnSpc>
                <a:spcPct val="90000"/>
              </a:lnSpc>
            </a:pPr>
            <a:r>
              <a:rPr lang="en-US" sz="2800"/>
              <a:t>Scalability</a:t>
            </a:r>
          </a:p>
          <a:p>
            <a:pPr lvl="1">
              <a:lnSpc>
                <a:spcPct val="90000"/>
              </a:lnSpc>
            </a:pPr>
            <a:r>
              <a:rPr lang="en-US" sz="2400"/>
              <a:t>By preventing direct database access, can scale the services without affecting clients</a:t>
            </a:r>
          </a:p>
          <a:p>
            <a:pPr>
              <a:lnSpc>
                <a:spcPct val="90000"/>
              </a:lnSpc>
            </a:pPr>
            <a:r>
              <a:rPr lang="en-US" sz="2800"/>
              <a:t>Need a common service-access mechanism</a:t>
            </a:r>
          </a:p>
          <a:p>
            <a:pPr lvl="1">
              <a:lnSpc>
                <a:spcPct val="90000"/>
              </a:lnSpc>
            </a:pPr>
            <a:r>
              <a:rPr lang="en-US" sz="2400"/>
              <a:t>Aggregation</a:t>
            </a:r>
          </a:p>
          <a:p>
            <a:pPr lvl="1">
              <a:lnSpc>
                <a:spcPct val="90000"/>
              </a:lnSpc>
            </a:pPr>
            <a:r>
              <a:rPr lang="en-US" sz="2400"/>
              <a:t>Routing</a:t>
            </a:r>
          </a:p>
          <a:p>
            <a:pPr lvl="1">
              <a:lnSpc>
                <a:spcPct val="90000"/>
              </a:lnSpc>
            </a:pPr>
            <a:r>
              <a:rPr lang="en-US" sz="2400"/>
              <a:t>Tracking</a:t>
            </a:r>
          </a:p>
        </p:txBody>
      </p:sp>
    </p:spTree>
    <p:extLst>
      <p:ext uri="{BB962C8B-B14F-4D97-AF65-F5344CB8AC3E}">
        <p14:creationId xmlns:p14="http://schemas.microsoft.com/office/powerpoint/2010/main" val="371868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t>Organization</a:t>
            </a:r>
          </a:p>
        </p:txBody>
      </p:sp>
      <p:sp>
        <p:nvSpPr>
          <p:cNvPr id="428035" name="Rectangle 3"/>
          <p:cNvSpPr>
            <a:spLocks noGrp="1" noChangeArrowheads="1"/>
          </p:cNvSpPr>
          <p:nvPr>
            <p:ph type="body" idx="1"/>
          </p:nvPr>
        </p:nvSpPr>
        <p:spPr/>
        <p:txBody>
          <a:bodyPr/>
          <a:lstStyle/>
          <a:p>
            <a:pPr>
              <a:lnSpc>
                <a:spcPct val="90000"/>
              </a:lnSpc>
            </a:pPr>
            <a:r>
              <a:rPr lang="ja-JP" altLang="en-US" sz="2000">
                <a:latin typeface="Arial"/>
              </a:rPr>
              <a:t>“</a:t>
            </a:r>
            <a:r>
              <a:rPr lang="en-US" sz="2000"/>
              <a:t>Each service has a team associated with it, and that team is completely responsible for the service—from scoping out the functionality, to architecting it, to building it, and operating it… </a:t>
            </a:r>
            <a:r>
              <a:rPr lang="en-US" sz="2000" b="1" i="1"/>
              <a:t>You build it, you run it</a:t>
            </a:r>
            <a:r>
              <a:rPr lang="ja-JP" altLang="en-US" sz="2000">
                <a:latin typeface="Arial"/>
              </a:rPr>
              <a:t>”</a:t>
            </a:r>
            <a:r>
              <a:rPr lang="en-US" sz="2000"/>
              <a:t> Werner Vogels, CTO, Amazon</a:t>
            </a:r>
          </a:p>
          <a:p>
            <a:pPr>
              <a:lnSpc>
                <a:spcPct val="90000"/>
              </a:lnSpc>
            </a:pPr>
            <a:endParaRPr lang="en-US" sz="2000"/>
          </a:p>
          <a:p>
            <a:pPr lvl="1">
              <a:lnSpc>
                <a:spcPct val="90000"/>
              </a:lnSpc>
            </a:pPr>
            <a:r>
              <a:rPr lang="en-US" sz="2400"/>
              <a:t>Promotes Customer Focus and Innovation</a:t>
            </a:r>
          </a:p>
          <a:p>
            <a:pPr lvl="1">
              <a:lnSpc>
                <a:spcPct val="90000"/>
              </a:lnSpc>
            </a:pPr>
            <a:r>
              <a:rPr lang="en-US" sz="2400"/>
              <a:t>Gives developers direct access to customers</a:t>
            </a:r>
          </a:p>
          <a:p>
            <a:pPr lvl="1">
              <a:lnSpc>
                <a:spcPct val="90000"/>
              </a:lnSpc>
            </a:pPr>
            <a:r>
              <a:rPr lang="en-US" sz="2400"/>
              <a:t>And experience of how their code performs</a:t>
            </a:r>
          </a:p>
        </p:txBody>
      </p:sp>
    </p:spTree>
    <p:extLst>
      <p:ext uri="{BB962C8B-B14F-4D97-AF65-F5344CB8AC3E}">
        <p14:creationId xmlns:p14="http://schemas.microsoft.com/office/powerpoint/2010/main" val="9405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382" y="692149"/>
            <a:ext cx="7203174" cy="4692977"/>
          </a:xfrm>
          <a:prstGeom prst="rect">
            <a:avLst/>
          </a:prstGeom>
        </p:spPr>
      </p:pic>
    </p:spTree>
    <p:extLst>
      <p:ext uri="{BB962C8B-B14F-4D97-AF65-F5344CB8AC3E}">
        <p14:creationId xmlns:p14="http://schemas.microsoft.com/office/powerpoint/2010/main" val="86047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p:cNvPicPr preferRelativeResize="0"/>
          <p:nvPr/>
        </p:nvPicPr>
        <p:blipFill>
          <a:blip r:embed="rId3">
            <a:alphaModFix/>
          </a:blip>
          <a:stretch>
            <a:fillRect/>
          </a:stretch>
        </p:blipFill>
        <p:spPr>
          <a:xfrm>
            <a:off x="87675" y="617159"/>
            <a:ext cx="8967150" cy="5034342"/>
          </a:xfrm>
          <a:prstGeom prst="rect">
            <a:avLst/>
          </a:prstGeom>
          <a:noFill/>
          <a:ln>
            <a:noFill/>
          </a:ln>
        </p:spPr>
      </p:pic>
    </p:spTree>
    <p:extLst>
      <p:ext uri="{BB962C8B-B14F-4D97-AF65-F5344CB8AC3E}">
        <p14:creationId xmlns:p14="http://schemas.microsoft.com/office/powerpoint/2010/main" val="10552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7B3FA2-08F1-F344-9FA8-B84233DF0E25}"/>
              </a:ext>
            </a:extLst>
          </p:cNvPr>
          <p:cNvPicPr>
            <a:picLocks noChangeAspect="1"/>
          </p:cNvPicPr>
          <p:nvPr/>
        </p:nvPicPr>
        <p:blipFill>
          <a:blip r:embed="rId2"/>
          <a:stretch>
            <a:fillRect/>
          </a:stretch>
        </p:blipFill>
        <p:spPr>
          <a:xfrm>
            <a:off x="936294" y="1417638"/>
            <a:ext cx="7271411" cy="5297272"/>
          </a:xfrm>
          <a:prstGeom prst="rect">
            <a:avLst/>
          </a:prstGeom>
        </p:spPr>
      </p:pic>
      <p:sp>
        <p:nvSpPr>
          <p:cNvPr id="3" name="Title 2">
            <a:extLst>
              <a:ext uri="{FF2B5EF4-FFF2-40B4-BE49-F238E27FC236}">
                <a16:creationId xmlns:a16="http://schemas.microsoft.com/office/drawing/2014/main" id="{30B120CB-1AAD-8544-B0E9-C620A17DAB23}"/>
              </a:ext>
            </a:extLst>
          </p:cNvPr>
          <p:cNvSpPr>
            <a:spLocks noGrp="1"/>
          </p:cNvSpPr>
          <p:nvPr>
            <p:ph type="title"/>
          </p:nvPr>
        </p:nvSpPr>
        <p:spPr>
          <a:xfrm>
            <a:off x="457200" y="0"/>
            <a:ext cx="8229600" cy="1143000"/>
          </a:xfrm>
        </p:spPr>
        <p:txBody>
          <a:bodyPr/>
          <a:lstStyle/>
          <a:p>
            <a:r>
              <a:rPr lang="en-US" dirty="0"/>
              <a:t>Netflix too….</a:t>
            </a:r>
          </a:p>
        </p:txBody>
      </p:sp>
      <p:sp>
        <p:nvSpPr>
          <p:cNvPr id="5" name="Rectangle 4">
            <a:extLst>
              <a:ext uri="{FF2B5EF4-FFF2-40B4-BE49-F238E27FC236}">
                <a16:creationId xmlns:a16="http://schemas.microsoft.com/office/drawing/2014/main" id="{BC230740-BA1B-594D-91EB-FC4F94C058A7}"/>
              </a:ext>
            </a:extLst>
          </p:cNvPr>
          <p:cNvSpPr/>
          <p:nvPr/>
        </p:nvSpPr>
        <p:spPr>
          <a:xfrm>
            <a:off x="0" y="0"/>
            <a:ext cx="5108448" cy="369332"/>
          </a:xfrm>
          <a:prstGeom prst="rect">
            <a:avLst/>
          </a:prstGeom>
        </p:spPr>
        <p:txBody>
          <a:bodyPr wrap="square">
            <a:spAutoFit/>
          </a:bodyPr>
          <a:lstStyle/>
          <a:p>
            <a:r>
              <a:rPr lang="en-GB" dirty="0">
                <a:hlinkClick r:id="rId3"/>
              </a:rPr>
              <a:t>https://www.slideshare.net/RuslanMeshenberg</a:t>
            </a:r>
            <a:endParaRPr lang="en-US" dirty="0"/>
          </a:p>
        </p:txBody>
      </p:sp>
    </p:spTree>
    <p:extLst>
      <p:ext uri="{BB962C8B-B14F-4D97-AF65-F5344CB8AC3E}">
        <p14:creationId xmlns:p14="http://schemas.microsoft.com/office/powerpoint/2010/main" val="30145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B4908-8488-4649-BABD-015CD8E1D4B4}"/>
              </a:ext>
            </a:extLst>
          </p:cNvPr>
          <p:cNvPicPr>
            <a:picLocks noChangeAspect="1"/>
          </p:cNvPicPr>
          <p:nvPr/>
        </p:nvPicPr>
        <p:blipFill>
          <a:blip r:embed="rId2"/>
          <a:stretch>
            <a:fillRect/>
          </a:stretch>
        </p:blipFill>
        <p:spPr>
          <a:xfrm>
            <a:off x="391363" y="0"/>
            <a:ext cx="8361274" cy="6858000"/>
          </a:xfrm>
          <a:prstGeom prst="rect">
            <a:avLst/>
          </a:prstGeom>
        </p:spPr>
      </p:pic>
    </p:spTree>
    <p:extLst>
      <p:ext uri="{BB962C8B-B14F-4D97-AF65-F5344CB8AC3E}">
        <p14:creationId xmlns:p14="http://schemas.microsoft.com/office/powerpoint/2010/main" val="2338697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Service</a:t>
            </a:r>
            <a:br>
              <a:rPr lang="en-US" dirty="0"/>
            </a:br>
            <a:endParaRPr lang="en-US" dirty="0"/>
          </a:p>
        </p:txBody>
      </p:sp>
      <p:pic>
        <p:nvPicPr>
          <p:cNvPr id="5" name="Picture 4"/>
          <p:cNvPicPr>
            <a:picLocks noChangeAspect="1"/>
          </p:cNvPicPr>
          <p:nvPr/>
        </p:nvPicPr>
        <p:blipFill>
          <a:blip r:embed="rId2"/>
          <a:stretch>
            <a:fillRect/>
          </a:stretch>
        </p:blipFill>
        <p:spPr>
          <a:xfrm>
            <a:off x="699769" y="1163617"/>
            <a:ext cx="7601912" cy="5070417"/>
          </a:xfrm>
          <a:prstGeom prst="rect">
            <a:avLst/>
          </a:prstGeom>
        </p:spPr>
      </p:pic>
      <p:sp>
        <p:nvSpPr>
          <p:cNvPr id="6" name="Rectangle 5"/>
          <p:cNvSpPr/>
          <p:nvPr/>
        </p:nvSpPr>
        <p:spPr>
          <a:xfrm>
            <a:off x="4565036" y="5869546"/>
            <a:ext cx="4065023" cy="369332"/>
          </a:xfrm>
          <a:prstGeom prst="rect">
            <a:avLst/>
          </a:prstGeom>
        </p:spPr>
        <p:txBody>
          <a:bodyPr wrap="none">
            <a:spAutoFit/>
          </a:bodyPr>
          <a:lstStyle/>
          <a:p>
            <a:r>
              <a:rPr lang="en-US" dirty="0">
                <a:solidFill>
                  <a:schemeClr val="bg1"/>
                </a:solidFill>
                <a:latin typeface="Montserrat"/>
                <a:cs typeface="Montserrat"/>
              </a:rPr>
              <a:t>http://</a:t>
            </a:r>
            <a:r>
              <a:rPr lang="en-US" dirty="0" err="1">
                <a:solidFill>
                  <a:schemeClr val="bg1"/>
                </a:solidFill>
                <a:latin typeface="Montserrat"/>
                <a:cs typeface="Montserrat"/>
              </a:rPr>
              <a:t>www.flickr.com</a:t>
            </a:r>
            <a:r>
              <a:rPr lang="en-US" dirty="0">
                <a:solidFill>
                  <a:schemeClr val="bg1"/>
                </a:solidFill>
                <a:latin typeface="Montserrat"/>
                <a:cs typeface="Montserrat"/>
              </a:rPr>
              <a:t>/photos/</a:t>
            </a:r>
            <a:r>
              <a:rPr lang="en-US" dirty="0" err="1">
                <a:solidFill>
                  <a:schemeClr val="bg1"/>
                </a:solidFill>
                <a:latin typeface="Montserrat"/>
                <a:cs typeface="Montserrat"/>
              </a:rPr>
              <a:t>yjv</a:t>
            </a:r>
            <a:r>
              <a:rPr lang="en-US" dirty="0">
                <a:solidFill>
                  <a:schemeClr val="bg1"/>
                </a:solidFill>
                <a:latin typeface="Montserrat"/>
                <a:cs typeface="Montserrat"/>
              </a:rPr>
              <a:t>/</a:t>
            </a:r>
          </a:p>
        </p:txBody>
      </p:sp>
    </p:spTree>
    <p:extLst>
      <p:ext uri="{BB962C8B-B14F-4D97-AF65-F5344CB8AC3E}">
        <p14:creationId xmlns:p14="http://schemas.microsoft.com/office/powerpoint/2010/main" val="2807153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80" name="Picture 4"/>
          <p:cNvPicPr>
            <a:picLocks noGrp="1" noChangeAspect="1" noChangeArrowheads="1"/>
          </p:cNvPicPr>
          <p:nvPr>
            <p:ph idx="4294967295"/>
          </p:nvPr>
        </p:nvPicPr>
        <p:blipFill>
          <a:blip r:embed="rId3">
            <a:lum bright="60000" contrast="-60000"/>
            <a:extLst>
              <a:ext uri="{28A0092B-C50C-407E-A947-70E740481C1C}">
                <a14:useLocalDpi xmlns:a14="http://schemas.microsoft.com/office/drawing/2010/main" val="0"/>
              </a:ext>
            </a:extLst>
          </a:blip>
          <a:srcRect/>
          <a:stretch>
            <a:fillRect/>
          </a:stretch>
        </p:blipFill>
        <p:spPr>
          <a:xfrm>
            <a:off x="3676650" y="1677988"/>
            <a:ext cx="5010150" cy="4494212"/>
          </a:xfrm>
          <a:noFill/>
          <a:ln/>
        </p:spPr>
      </p:pic>
      <p:sp>
        <p:nvSpPr>
          <p:cNvPr id="382978" name="Rectangle 2"/>
          <p:cNvSpPr>
            <a:spLocks noGrp="1" noChangeArrowheads="1"/>
          </p:cNvSpPr>
          <p:nvPr>
            <p:ph type="title"/>
          </p:nvPr>
        </p:nvSpPr>
        <p:spPr/>
        <p:txBody>
          <a:bodyPr/>
          <a:lstStyle/>
          <a:p>
            <a:r>
              <a:rPr lang="en-US"/>
              <a:t>Tightly coupled</a:t>
            </a:r>
          </a:p>
        </p:txBody>
      </p:sp>
      <p:sp>
        <p:nvSpPr>
          <p:cNvPr id="382982" name="Rectangle 6"/>
          <p:cNvSpPr>
            <a:spLocks noGrp="1" noChangeArrowheads="1"/>
          </p:cNvSpPr>
          <p:nvPr>
            <p:ph type="body" idx="1"/>
          </p:nvPr>
        </p:nvSpPr>
        <p:spPr/>
        <p:txBody>
          <a:bodyPr/>
          <a:lstStyle/>
          <a:p>
            <a:r>
              <a:rPr lang="en-US"/>
              <a:t>Tightly coupled systems have significant problems:</a:t>
            </a:r>
          </a:p>
          <a:p>
            <a:pPr lvl="1"/>
            <a:r>
              <a:rPr lang="en-US"/>
              <a:t>Errors, delays and downtime spread through the system</a:t>
            </a:r>
          </a:p>
          <a:p>
            <a:pPr lvl="1"/>
            <a:r>
              <a:rPr lang="en-US"/>
              <a:t>The resilience of the whole system is based on the weakest part</a:t>
            </a:r>
          </a:p>
          <a:p>
            <a:pPr lvl="1"/>
            <a:r>
              <a:rPr lang="en-US"/>
              <a:t>Cost of upgrading or migrating spreads</a:t>
            </a:r>
          </a:p>
          <a:p>
            <a:pPr lvl="1"/>
            <a:r>
              <a:rPr lang="en-US"/>
              <a:t>Hard to evaluate the useful parts from the dead weight</a:t>
            </a:r>
          </a:p>
          <a:p>
            <a:pPr lvl="1">
              <a:buFontTx/>
              <a:buNone/>
            </a:pPr>
            <a:endParaRPr lang="en-US"/>
          </a:p>
        </p:txBody>
      </p:sp>
    </p:spTree>
    <p:extLst>
      <p:ext uri="{BB962C8B-B14F-4D97-AF65-F5344CB8AC3E}">
        <p14:creationId xmlns:p14="http://schemas.microsoft.com/office/powerpoint/2010/main" val="3055163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t>Loose coupling</a:t>
            </a:r>
          </a:p>
        </p:txBody>
      </p:sp>
      <p:graphicFrame>
        <p:nvGraphicFramePr>
          <p:cNvPr id="350212" name="Object 4"/>
          <p:cNvGraphicFramePr>
            <a:graphicFrameLocks noGrp="1" noChangeAspect="1"/>
          </p:cNvGraphicFramePr>
          <p:nvPr>
            <p:ph idx="1"/>
            <p:extLst>
              <p:ext uri="{D42A27DB-BD31-4B8C-83A1-F6EECF244321}">
                <p14:modId xmlns:p14="http://schemas.microsoft.com/office/powerpoint/2010/main" val="1353216084"/>
              </p:ext>
            </p:extLst>
          </p:nvPr>
        </p:nvGraphicFramePr>
        <p:xfrm>
          <a:off x="2309813" y="1417638"/>
          <a:ext cx="4549775" cy="4525963"/>
        </p:xfrm>
        <a:graphic>
          <a:graphicData uri="http://schemas.openxmlformats.org/presentationml/2006/ole">
            <mc:AlternateContent xmlns:mc="http://schemas.openxmlformats.org/markup-compatibility/2006">
              <mc:Choice xmlns:v="urn:schemas-microsoft-com:vml" Requires="v">
                <p:oleObj spid="_x0000_s1060" name="Bitmap Image" r:id="rId4" imgW="5706272" imgH="5676190" progId="Paint.Picture">
                  <p:embed/>
                </p:oleObj>
              </mc:Choice>
              <mc:Fallback>
                <p:oleObj name="Bitmap Image" r:id="rId4" imgW="5706272" imgH="567619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3" y="1417638"/>
                        <a:ext cx="4549775"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7084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Traditional SOA = Layered Architecture</a:t>
            </a:r>
          </a:p>
        </p:txBody>
      </p:sp>
      <p:pic>
        <p:nvPicPr>
          <p:cNvPr id="4" name="Picture 3"/>
          <p:cNvPicPr>
            <a:picLocks noChangeAspect="1"/>
          </p:cNvPicPr>
          <p:nvPr/>
        </p:nvPicPr>
        <p:blipFill>
          <a:blip r:embed="rId2"/>
          <a:stretch>
            <a:fillRect/>
          </a:stretch>
        </p:blipFill>
        <p:spPr>
          <a:xfrm>
            <a:off x="46589" y="1254136"/>
            <a:ext cx="9144000" cy="4822362"/>
          </a:xfrm>
          <a:prstGeom prst="rect">
            <a:avLst/>
          </a:prstGeom>
        </p:spPr>
      </p:pic>
    </p:spTree>
    <p:extLst>
      <p:ext uri="{BB962C8B-B14F-4D97-AF65-F5344CB8AC3E}">
        <p14:creationId xmlns:p14="http://schemas.microsoft.com/office/powerpoint/2010/main" val="2031391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1083333"/>
            <a:ext cx="9144000" cy="5628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459396" y="2124856"/>
            <a:ext cx="8269121" cy="702519"/>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59396" y="2979775"/>
            <a:ext cx="8269121" cy="702519"/>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59396" y="3834694"/>
            <a:ext cx="8269121" cy="70251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59396" y="4689613"/>
            <a:ext cx="8269121" cy="702519"/>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59396" y="5544532"/>
            <a:ext cx="8269121" cy="7025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rot="16200000">
            <a:off x="384815" y="5677630"/>
            <a:ext cx="757120" cy="430887"/>
          </a:xfrm>
          <a:prstGeom prst="rect">
            <a:avLst/>
          </a:prstGeom>
          <a:noFill/>
        </p:spPr>
        <p:txBody>
          <a:bodyPr wrap="none" rtlCol="0">
            <a:spAutoFit/>
          </a:bodyPr>
          <a:lstStyle/>
          <a:p>
            <a:pPr algn="ctr"/>
            <a:r>
              <a:rPr lang="en-US" sz="1100" dirty="0"/>
              <a:t>System </a:t>
            </a:r>
          </a:p>
          <a:p>
            <a:r>
              <a:rPr lang="en-US" sz="1100" dirty="0"/>
              <a:t>Of Record</a:t>
            </a:r>
          </a:p>
        </p:txBody>
      </p:sp>
      <p:sp>
        <p:nvSpPr>
          <p:cNvPr id="10" name="TextBox 9"/>
          <p:cNvSpPr txBox="1"/>
          <p:nvPr/>
        </p:nvSpPr>
        <p:spPr>
          <a:xfrm rot="16200000">
            <a:off x="536392" y="4798128"/>
            <a:ext cx="453970" cy="430887"/>
          </a:xfrm>
          <a:prstGeom prst="rect">
            <a:avLst/>
          </a:prstGeom>
          <a:noFill/>
        </p:spPr>
        <p:txBody>
          <a:bodyPr wrap="none" rtlCol="0">
            <a:spAutoFit/>
          </a:bodyPr>
          <a:lstStyle/>
          <a:p>
            <a:pPr algn="ctr"/>
            <a:r>
              <a:rPr lang="en-US" sz="1100" dirty="0"/>
              <a:t>Data</a:t>
            </a:r>
          </a:p>
          <a:p>
            <a:pPr algn="ctr"/>
            <a:r>
              <a:rPr lang="en-US" sz="1100" dirty="0" err="1"/>
              <a:t>Virt</a:t>
            </a:r>
            <a:endParaRPr lang="en-US" sz="1100" dirty="0"/>
          </a:p>
        </p:txBody>
      </p:sp>
      <p:sp>
        <p:nvSpPr>
          <p:cNvPr id="11" name="TextBox 10"/>
          <p:cNvSpPr txBox="1"/>
          <p:nvPr/>
        </p:nvSpPr>
        <p:spPr>
          <a:xfrm rot="16200000">
            <a:off x="549217" y="4006269"/>
            <a:ext cx="428322" cy="261610"/>
          </a:xfrm>
          <a:prstGeom prst="rect">
            <a:avLst/>
          </a:prstGeom>
          <a:noFill/>
        </p:spPr>
        <p:txBody>
          <a:bodyPr wrap="none" rtlCol="0">
            <a:spAutoFit/>
          </a:bodyPr>
          <a:lstStyle/>
          <a:p>
            <a:pPr algn="ctr"/>
            <a:r>
              <a:rPr lang="en-US" sz="1100" dirty="0"/>
              <a:t>SOA</a:t>
            </a:r>
          </a:p>
        </p:txBody>
      </p:sp>
      <p:sp>
        <p:nvSpPr>
          <p:cNvPr id="12" name="TextBox 11"/>
          <p:cNvSpPr txBox="1"/>
          <p:nvPr/>
        </p:nvSpPr>
        <p:spPr>
          <a:xfrm rot="16200000">
            <a:off x="597622" y="3172441"/>
            <a:ext cx="374703" cy="261610"/>
          </a:xfrm>
          <a:prstGeom prst="rect">
            <a:avLst/>
          </a:prstGeom>
          <a:noFill/>
        </p:spPr>
        <p:txBody>
          <a:bodyPr wrap="none" rtlCol="0">
            <a:spAutoFit/>
          </a:bodyPr>
          <a:lstStyle/>
          <a:p>
            <a:pPr algn="ctr"/>
            <a:r>
              <a:rPr lang="en-US" sz="1100" dirty="0"/>
              <a:t>API</a:t>
            </a:r>
          </a:p>
        </p:txBody>
      </p:sp>
      <p:sp>
        <p:nvSpPr>
          <p:cNvPr id="13" name="TextBox 12"/>
          <p:cNvSpPr txBox="1"/>
          <p:nvPr/>
        </p:nvSpPr>
        <p:spPr>
          <a:xfrm rot="16200000">
            <a:off x="392731" y="2280995"/>
            <a:ext cx="796449" cy="430887"/>
          </a:xfrm>
          <a:prstGeom prst="rect">
            <a:avLst/>
          </a:prstGeom>
          <a:noFill/>
        </p:spPr>
        <p:txBody>
          <a:bodyPr wrap="none" rtlCol="0">
            <a:spAutoFit/>
          </a:bodyPr>
          <a:lstStyle/>
          <a:p>
            <a:pPr algn="ctr"/>
            <a:r>
              <a:rPr lang="en-US" sz="1100" dirty="0"/>
              <a:t>Systems</a:t>
            </a:r>
          </a:p>
          <a:p>
            <a:pPr algn="ctr"/>
            <a:r>
              <a:rPr lang="en-US" sz="1100" dirty="0"/>
              <a:t>Of </a:t>
            </a:r>
            <a:r>
              <a:rPr lang="en-US" sz="1100" dirty="0" err="1"/>
              <a:t>Engmnt</a:t>
            </a:r>
            <a:endParaRPr lang="en-US" sz="1100" dirty="0"/>
          </a:p>
        </p:txBody>
      </p:sp>
      <p:sp>
        <p:nvSpPr>
          <p:cNvPr id="14" name="Rounded Rectangle 13"/>
          <p:cNvSpPr/>
          <p:nvPr/>
        </p:nvSpPr>
        <p:spPr>
          <a:xfrm>
            <a:off x="1124857"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474686"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824515" y="1173240"/>
            <a:ext cx="2126342"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0693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3526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78857" y="1158254"/>
            <a:ext cx="656418" cy="261610"/>
          </a:xfrm>
          <a:prstGeom prst="rect">
            <a:avLst/>
          </a:prstGeom>
          <a:noFill/>
        </p:spPr>
        <p:txBody>
          <a:bodyPr wrap="none" rtlCol="0">
            <a:spAutoFit/>
          </a:bodyPr>
          <a:lstStyle/>
          <a:p>
            <a:pPr algn="ctr"/>
            <a:r>
              <a:rPr lang="en-US" sz="1100" dirty="0"/>
              <a:t>Develop</a:t>
            </a:r>
          </a:p>
        </p:txBody>
      </p:sp>
      <p:sp>
        <p:nvSpPr>
          <p:cNvPr id="20" name="TextBox 19"/>
          <p:cNvSpPr txBox="1"/>
          <p:nvPr/>
        </p:nvSpPr>
        <p:spPr>
          <a:xfrm>
            <a:off x="2781186" y="1155659"/>
            <a:ext cx="599800" cy="261610"/>
          </a:xfrm>
          <a:prstGeom prst="rect">
            <a:avLst/>
          </a:prstGeom>
          <a:noFill/>
        </p:spPr>
        <p:txBody>
          <a:bodyPr wrap="none" rtlCol="0">
            <a:spAutoFit/>
          </a:bodyPr>
          <a:lstStyle/>
          <a:p>
            <a:pPr algn="ctr"/>
            <a:r>
              <a:rPr lang="en-US" sz="1100" dirty="0"/>
              <a:t>Publish</a:t>
            </a:r>
          </a:p>
        </p:txBody>
      </p:sp>
      <p:sp>
        <p:nvSpPr>
          <p:cNvPr id="21" name="TextBox 20"/>
          <p:cNvSpPr txBox="1"/>
          <p:nvPr/>
        </p:nvSpPr>
        <p:spPr>
          <a:xfrm>
            <a:off x="4183514" y="1153064"/>
            <a:ext cx="1440771" cy="266800"/>
          </a:xfrm>
          <a:prstGeom prst="rect">
            <a:avLst/>
          </a:prstGeom>
          <a:noFill/>
        </p:spPr>
        <p:txBody>
          <a:bodyPr wrap="square" rtlCol="0">
            <a:spAutoFit/>
          </a:bodyPr>
          <a:lstStyle/>
          <a:p>
            <a:pPr algn="ctr"/>
            <a:r>
              <a:rPr lang="en-US" sz="1100" dirty="0"/>
              <a:t>Consume and Run</a:t>
            </a:r>
          </a:p>
        </p:txBody>
      </p:sp>
      <p:sp>
        <p:nvSpPr>
          <p:cNvPr id="22" name="TextBox 21"/>
          <p:cNvSpPr txBox="1"/>
          <p:nvPr/>
        </p:nvSpPr>
        <p:spPr>
          <a:xfrm>
            <a:off x="5950857" y="1158254"/>
            <a:ext cx="1440771" cy="261610"/>
          </a:xfrm>
          <a:prstGeom prst="rect">
            <a:avLst/>
          </a:prstGeom>
          <a:noFill/>
        </p:spPr>
        <p:txBody>
          <a:bodyPr wrap="square" rtlCol="0">
            <a:spAutoFit/>
          </a:bodyPr>
          <a:lstStyle/>
          <a:p>
            <a:pPr algn="ctr"/>
            <a:r>
              <a:rPr lang="en-US" sz="1100" dirty="0"/>
              <a:t>Secure</a:t>
            </a:r>
          </a:p>
        </p:txBody>
      </p:sp>
      <p:sp>
        <p:nvSpPr>
          <p:cNvPr id="23" name="TextBox 22"/>
          <p:cNvSpPr txBox="1"/>
          <p:nvPr/>
        </p:nvSpPr>
        <p:spPr>
          <a:xfrm>
            <a:off x="7251461" y="1150469"/>
            <a:ext cx="1440771" cy="430887"/>
          </a:xfrm>
          <a:prstGeom prst="rect">
            <a:avLst/>
          </a:prstGeom>
          <a:noFill/>
        </p:spPr>
        <p:txBody>
          <a:bodyPr wrap="square" rtlCol="0">
            <a:spAutoFit/>
          </a:bodyPr>
          <a:lstStyle/>
          <a:p>
            <a:pPr algn="ctr"/>
            <a:r>
              <a:rPr lang="en-US" sz="1100" dirty="0"/>
              <a:t>Monitor and</a:t>
            </a:r>
          </a:p>
          <a:p>
            <a:pPr algn="ctr"/>
            <a:r>
              <a:rPr lang="en-US" sz="1100" dirty="0"/>
              <a:t>Manage</a:t>
            </a:r>
          </a:p>
        </p:txBody>
      </p:sp>
      <p:sp>
        <p:nvSpPr>
          <p:cNvPr id="2" name="Rectangle 1"/>
          <p:cNvSpPr/>
          <p:nvPr/>
        </p:nvSpPr>
        <p:spPr>
          <a:xfrm>
            <a:off x="1209524"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Web App</a:t>
            </a:r>
          </a:p>
          <a:p>
            <a:pPr algn="ctr"/>
            <a:r>
              <a:rPr lang="en-US" sz="1000" dirty="0">
                <a:solidFill>
                  <a:schemeClr val="tx1"/>
                </a:solidFill>
              </a:rPr>
              <a:t>Development</a:t>
            </a:r>
          </a:p>
        </p:txBody>
      </p:sp>
      <p:sp>
        <p:nvSpPr>
          <p:cNvPr id="25" name="Rectangle 24"/>
          <p:cNvSpPr/>
          <p:nvPr/>
        </p:nvSpPr>
        <p:spPr>
          <a:xfrm>
            <a:off x="3899066"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Mobile Apps</a:t>
            </a:r>
          </a:p>
          <a:p>
            <a:pPr algn="ctr"/>
            <a:r>
              <a:rPr lang="en-US" sz="1000" dirty="0">
                <a:solidFill>
                  <a:schemeClr val="tx1"/>
                </a:solidFill>
              </a:rPr>
              <a:t>Web Apps</a:t>
            </a:r>
          </a:p>
        </p:txBody>
      </p:sp>
      <p:sp>
        <p:nvSpPr>
          <p:cNvPr id="28" name="Rectangle 27"/>
          <p:cNvSpPr/>
          <p:nvPr/>
        </p:nvSpPr>
        <p:spPr>
          <a:xfrm>
            <a:off x="1209524"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SDKs</a:t>
            </a:r>
          </a:p>
        </p:txBody>
      </p:sp>
      <p:sp>
        <p:nvSpPr>
          <p:cNvPr id="29" name="Rectangle 28"/>
          <p:cNvSpPr/>
          <p:nvPr/>
        </p:nvSpPr>
        <p:spPr>
          <a:xfrm>
            <a:off x="1209524"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Service Tooling</a:t>
            </a:r>
          </a:p>
        </p:txBody>
      </p:sp>
      <p:sp>
        <p:nvSpPr>
          <p:cNvPr id="30" name="Rectangle 29"/>
          <p:cNvSpPr/>
          <p:nvPr/>
        </p:nvSpPr>
        <p:spPr>
          <a:xfrm>
            <a:off x="1209524"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Taxonomy</a:t>
            </a:r>
          </a:p>
          <a:p>
            <a:pPr algn="ctr"/>
            <a:r>
              <a:rPr lang="en-US" sz="1000" dirty="0">
                <a:solidFill>
                  <a:schemeClr val="tx1"/>
                </a:solidFill>
              </a:rPr>
              <a:t>Ontology</a:t>
            </a:r>
          </a:p>
          <a:p>
            <a:pPr algn="ctr"/>
            <a:r>
              <a:rPr lang="en-US" sz="1000" dirty="0">
                <a:solidFill>
                  <a:schemeClr val="tx1"/>
                </a:solidFill>
              </a:rPr>
              <a:t>Data Tooling</a:t>
            </a:r>
          </a:p>
        </p:txBody>
      </p:sp>
      <p:sp>
        <p:nvSpPr>
          <p:cNvPr id="31" name="Rectangle 30"/>
          <p:cNvSpPr/>
          <p:nvPr/>
        </p:nvSpPr>
        <p:spPr>
          <a:xfrm>
            <a:off x="1209524"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Legacy Tooling</a:t>
            </a:r>
          </a:p>
        </p:txBody>
      </p:sp>
      <p:sp>
        <p:nvSpPr>
          <p:cNvPr id="33" name="Rectangle 32"/>
          <p:cNvSpPr/>
          <p:nvPr/>
        </p:nvSpPr>
        <p:spPr>
          <a:xfrm>
            <a:off x="2574723"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Public / Private</a:t>
            </a:r>
          </a:p>
          <a:p>
            <a:pPr algn="ctr"/>
            <a:r>
              <a:rPr lang="en-US" sz="1000" dirty="0">
                <a:solidFill>
                  <a:schemeClr val="tx1"/>
                </a:solidFill>
              </a:rPr>
              <a:t>App Store</a:t>
            </a:r>
          </a:p>
        </p:txBody>
      </p:sp>
      <p:sp>
        <p:nvSpPr>
          <p:cNvPr id="34" name="Rectangle 33"/>
          <p:cNvSpPr/>
          <p:nvPr/>
        </p:nvSpPr>
        <p:spPr>
          <a:xfrm>
            <a:off x="2574723"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API Store</a:t>
            </a:r>
          </a:p>
        </p:txBody>
      </p:sp>
      <p:sp>
        <p:nvSpPr>
          <p:cNvPr id="35" name="Rectangle 34"/>
          <p:cNvSpPr/>
          <p:nvPr/>
        </p:nvSpPr>
        <p:spPr>
          <a:xfrm>
            <a:off x="2574723"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Governance Registry</a:t>
            </a:r>
          </a:p>
        </p:txBody>
      </p:sp>
      <p:sp>
        <p:nvSpPr>
          <p:cNvPr id="36" name="Rectangle 35"/>
          <p:cNvSpPr/>
          <p:nvPr/>
        </p:nvSpPr>
        <p:spPr>
          <a:xfrm>
            <a:off x="2574723"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Registry and Governance</a:t>
            </a:r>
          </a:p>
        </p:txBody>
      </p:sp>
      <p:sp>
        <p:nvSpPr>
          <p:cNvPr id="37" name="Rectangle 36"/>
          <p:cNvSpPr/>
          <p:nvPr/>
        </p:nvSpPr>
        <p:spPr>
          <a:xfrm>
            <a:off x="2574723"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Traditional Documentation</a:t>
            </a:r>
          </a:p>
        </p:txBody>
      </p:sp>
      <p:sp>
        <p:nvSpPr>
          <p:cNvPr id="38" name="Rectangle 37"/>
          <p:cNvSpPr/>
          <p:nvPr/>
        </p:nvSpPr>
        <p:spPr>
          <a:xfrm>
            <a:off x="6154059" y="2225525"/>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SSO</a:t>
            </a:r>
          </a:p>
        </p:txBody>
      </p:sp>
      <p:sp>
        <p:nvSpPr>
          <p:cNvPr id="40" name="Rectangle 39"/>
          <p:cNvSpPr/>
          <p:nvPr/>
        </p:nvSpPr>
        <p:spPr>
          <a:xfrm>
            <a:off x="6154059"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Service</a:t>
            </a:r>
          </a:p>
          <a:p>
            <a:pPr algn="ctr"/>
            <a:r>
              <a:rPr lang="en-US" sz="1000" dirty="0">
                <a:solidFill>
                  <a:schemeClr val="tx1"/>
                </a:solidFill>
              </a:rPr>
              <a:t>Access Control</a:t>
            </a:r>
          </a:p>
        </p:txBody>
      </p:sp>
      <p:sp>
        <p:nvSpPr>
          <p:cNvPr id="41" name="Rectangle 40"/>
          <p:cNvSpPr/>
          <p:nvPr/>
        </p:nvSpPr>
        <p:spPr>
          <a:xfrm>
            <a:off x="6154059"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Access Control</a:t>
            </a:r>
          </a:p>
        </p:txBody>
      </p:sp>
      <p:sp>
        <p:nvSpPr>
          <p:cNvPr id="42" name="Rectangle 41"/>
          <p:cNvSpPr/>
          <p:nvPr/>
        </p:nvSpPr>
        <p:spPr>
          <a:xfrm>
            <a:off x="6154059"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Directory</a:t>
            </a:r>
          </a:p>
        </p:txBody>
      </p:sp>
      <p:sp>
        <p:nvSpPr>
          <p:cNvPr id="43" name="Rectangle 42"/>
          <p:cNvSpPr/>
          <p:nvPr/>
        </p:nvSpPr>
        <p:spPr>
          <a:xfrm>
            <a:off x="7428981"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Device Management</a:t>
            </a:r>
          </a:p>
        </p:txBody>
      </p:sp>
      <p:sp>
        <p:nvSpPr>
          <p:cNvPr id="44" name="Rectangle 43"/>
          <p:cNvSpPr/>
          <p:nvPr/>
        </p:nvSpPr>
        <p:spPr>
          <a:xfrm>
            <a:off x="7428981"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API Analytics</a:t>
            </a:r>
          </a:p>
        </p:txBody>
      </p:sp>
      <p:sp>
        <p:nvSpPr>
          <p:cNvPr id="45" name="Rectangle 44"/>
          <p:cNvSpPr/>
          <p:nvPr/>
        </p:nvSpPr>
        <p:spPr>
          <a:xfrm>
            <a:off x="7428981"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Business</a:t>
            </a:r>
          </a:p>
          <a:p>
            <a:pPr algn="ctr"/>
            <a:r>
              <a:rPr lang="en-US" sz="1000" dirty="0">
                <a:solidFill>
                  <a:schemeClr val="tx1"/>
                </a:solidFill>
              </a:rPr>
              <a:t>Analytics Monitor</a:t>
            </a:r>
          </a:p>
        </p:txBody>
      </p:sp>
      <p:sp>
        <p:nvSpPr>
          <p:cNvPr id="46" name="Rectangle 45"/>
          <p:cNvSpPr/>
          <p:nvPr/>
        </p:nvSpPr>
        <p:spPr>
          <a:xfrm>
            <a:off x="7428981"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Analytics</a:t>
            </a:r>
          </a:p>
          <a:p>
            <a:pPr algn="ctr"/>
            <a:r>
              <a:rPr lang="en-US" sz="1000" dirty="0">
                <a:solidFill>
                  <a:schemeClr val="tx1"/>
                </a:solidFill>
              </a:rPr>
              <a:t>Big Data</a:t>
            </a:r>
          </a:p>
        </p:txBody>
      </p:sp>
      <p:sp>
        <p:nvSpPr>
          <p:cNvPr id="47" name="Rectangle 46"/>
          <p:cNvSpPr/>
          <p:nvPr/>
        </p:nvSpPr>
        <p:spPr>
          <a:xfrm>
            <a:off x="7428981"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Enterprise</a:t>
            </a:r>
          </a:p>
          <a:p>
            <a:pPr algn="ctr"/>
            <a:r>
              <a:rPr lang="en-US" sz="1000" dirty="0">
                <a:solidFill>
                  <a:schemeClr val="tx1"/>
                </a:solidFill>
              </a:rPr>
              <a:t>Monitoring</a:t>
            </a:r>
          </a:p>
        </p:txBody>
      </p:sp>
      <p:sp>
        <p:nvSpPr>
          <p:cNvPr id="48" name="Rectangle 47"/>
          <p:cNvSpPr/>
          <p:nvPr/>
        </p:nvSpPr>
        <p:spPr>
          <a:xfrm>
            <a:off x="3899067" y="3067264"/>
            <a:ext cx="3299542" cy="1533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API Gateway</a:t>
            </a:r>
          </a:p>
        </p:txBody>
      </p:sp>
      <p:sp>
        <p:nvSpPr>
          <p:cNvPr id="49" name="Rectangle 48"/>
          <p:cNvSpPr/>
          <p:nvPr/>
        </p:nvSpPr>
        <p:spPr>
          <a:xfrm>
            <a:off x="3899066" y="3866214"/>
            <a:ext cx="1944913" cy="1709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Enterprise API Gateway</a:t>
            </a:r>
          </a:p>
        </p:txBody>
      </p:sp>
      <p:sp>
        <p:nvSpPr>
          <p:cNvPr id="50" name="Rectangle 49"/>
          <p:cNvSpPr/>
          <p:nvPr/>
        </p:nvSpPr>
        <p:spPr>
          <a:xfrm>
            <a:off x="3899066" y="4739997"/>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Services</a:t>
            </a:r>
          </a:p>
        </p:txBody>
      </p:sp>
      <p:sp>
        <p:nvSpPr>
          <p:cNvPr id="51" name="Rectangle 50"/>
          <p:cNvSpPr/>
          <p:nvPr/>
        </p:nvSpPr>
        <p:spPr>
          <a:xfrm>
            <a:off x="3967107"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SAP</a:t>
            </a:r>
          </a:p>
        </p:txBody>
      </p:sp>
      <p:sp>
        <p:nvSpPr>
          <p:cNvPr id="52" name="Rectangle 51"/>
          <p:cNvSpPr/>
          <p:nvPr/>
        </p:nvSpPr>
        <p:spPr>
          <a:xfrm>
            <a:off x="4924352"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Portal</a:t>
            </a:r>
          </a:p>
        </p:txBody>
      </p:sp>
      <p:sp>
        <p:nvSpPr>
          <p:cNvPr id="53" name="Rectangle 52"/>
          <p:cNvSpPr/>
          <p:nvPr/>
        </p:nvSpPr>
        <p:spPr>
          <a:xfrm>
            <a:off x="6157047" y="2489993"/>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Web Access </a:t>
            </a:r>
            <a:r>
              <a:rPr lang="en-US" sz="900" dirty="0" err="1">
                <a:solidFill>
                  <a:schemeClr val="tx1"/>
                </a:solidFill>
              </a:rPr>
              <a:t>Mgt</a:t>
            </a:r>
            <a:endParaRPr lang="en-US" sz="900" dirty="0">
              <a:solidFill>
                <a:schemeClr val="tx1"/>
              </a:solidFill>
            </a:endParaRPr>
          </a:p>
        </p:txBody>
      </p:sp>
      <p:sp>
        <p:nvSpPr>
          <p:cNvPr id="54" name="Rectangle 53"/>
          <p:cNvSpPr/>
          <p:nvPr/>
        </p:nvSpPr>
        <p:spPr>
          <a:xfrm>
            <a:off x="3902054" y="3300424"/>
            <a:ext cx="1944913" cy="17669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rPr>
              <a:t>MBaaS</a:t>
            </a:r>
            <a:endParaRPr lang="en-US" sz="1000" dirty="0">
              <a:solidFill>
                <a:schemeClr val="tx1"/>
              </a:solidFill>
            </a:endParaRPr>
          </a:p>
        </p:txBody>
      </p:sp>
      <p:sp>
        <p:nvSpPr>
          <p:cNvPr id="55" name="Rectangle 54"/>
          <p:cNvSpPr/>
          <p:nvPr/>
        </p:nvSpPr>
        <p:spPr>
          <a:xfrm>
            <a:off x="6157047" y="3300425"/>
            <a:ext cx="1041561" cy="17668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OAuth2</a:t>
            </a:r>
          </a:p>
        </p:txBody>
      </p:sp>
      <p:sp>
        <p:nvSpPr>
          <p:cNvPr id="56" name="Rectangle 55"/>
          <p:cNvSpPr/>
          <p:nvPr/>
        </p:nvSpPr>
        <p:spPr>
          <a:xfrm>
            <a:off x="3902055" y="4075314"/>
            <a:ext cx="913649"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Orchestration</a:t>
            </a:r>
          </a:p>
        </p:txBody>
      </p:sp>
      <p:sp>
        <p:nvSpPr>
          <p:cNvPr id="58" name="Rectangle 57"/>
          <p:cNvSpPr/>
          <p:nvPr/>
        </p:nvSpPr>
        <p:spPr>
          <a:xfrm>
            <a:off x="4924352" y="4084465"/>
            <a:ext cx="916638" cy="19994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Workflow</a:t>
            </a:r>
          </a:p>
        </p:txBody>
      </p:sp>
      <p:sp>
        <p:nvSpPr>
          <p:cNvPr id="59" name="Rectangle 58"/>
          <p:cNvSpPr/>
          <p:nvPr/>
        </p:nvSpPr>
        <p:spPr>
          <a:xfrm>
            <a:off x="3899066" y="4316773"/>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RT Stream </a:t>
            </a:r>
            <a:r>
              <a:rPr lang="en-US" sz="600" dirty="0" err="1">
                <a:solidFill>
                  <a:schemeClr val="tx1"/>
                </a:solidFill>
              </a:rPr>
              <a:t>Proc</a:t>
            </a:r>
            <a:endParaRPr lang="en-US" sz="600" dirty="0">
              <a:solidFill>
                <a:schemeClr val="tx1"/>
              </a:solidFill>
            </a:endParaRPr>
          </a:p>
        </p:txBody>
      </p:sp>
      <p:sp>
        <p:nvSpPr>
          <p:cNvPr id="60" name="Rectangle 59"/>
          <p:cNvSpPr/>
          <p:nvPr/>
        </p:nvSpPr>
        <p:spPr>
          <a:xfrm>
            <a:off x="4930329" y="4307094"/>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ESB</a:t>
            </a:r>
          </a:p>
        </p:txBody>
      </p:sp>
      <p:sp>
        <p:nvSpPr>
          <p:cNvPr id="61" name="Rectangle 60"/>
          <p:cNvSpPr/>
          <p:nvPr/>
        </p:nvSpPr>
        <p:spPr>
          <a:xfrm>
            <a:off x="3893630" y="4993731"/>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Enterprise Cache</a:t>
            </a:r>
          </a:p>
        </p:txBody>
      </p:sp>
      <p:sp>
        <p:nvSpPr>
          <p:cNvPr id="62" name="Rectangle 61"/>
          <p:cNvSpPr/>
          <p:nvPr/>
        </p:nvSpPr>
        <p:spPr>
          <a:xfrm>
            <a:off x="3961670" y="5887269"/>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Oracle</a:t>
            </a:r>
          </a:p>
        </p:txBody>
      </p:sp>
      <p:sp>
        <p:nvSpPr>
          <p:cNvPr id="63" name="Rectangle 62"/>
          <p:cNvSpPr/>
          <p:nvPr/>
        </p:nvSpPr>
        <p:spPr>
          <a:xfrm>
            <a:off x="4417051"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MF</a:t>
            </a:r>
          </a:p>
        </p:txBody>
      </p:sp>
      <p:sp>
        <p:nvSpPr>
          <p:cNvPr id="64" name="Rectangle 63"/>
          <p:cNvSpPr/>
          <p:nvPr/>
        </p:nvSpPr>
        <p:spPr>
          <a:xfrm>
            <a:off x="4422031" y="588398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CICS</a:t>
            </a:r>
          </a:p>
        </p:txBody>
      </p:sp>
      <p:sp>
        <p:nvSpPr>
          <p:cNvPr id="65" name="Rectangle 64"/>
          <p:cNvSpPr/>
          <p:nvPr/>
        </p:nvSpPr>
        <p:spPr>
          <a:xfrm>
            <a:off x="4864291" y="56458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a:solidFill>
                  <a:schemeClr val="tx1"/>
                </a:solidFill>
              </a:rPr>
              <a:t>P’Soft</a:t>
            </a:r>
            <a:endParaRPr lang="en-US" sz="700" dirty="0">
              <a:solidFill>
                <a:schemeClr val="tx1"/>
              </a:solidFill>
            </a:endParaRPr>
          </a:p>
        </p:txBody>
      </p:sp>
      <p:sp>
        <p:nvSpPr>
          <p:cNvPr id="66" name="Rectangle 65"/>
          <p:cNvSpPr/>
          <p:nvPr/>
        </p:nvSpPr>
        <p:spPr>
          <a:xfrm>
            <a:off x="4869271" y="58889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IBM</a:t>
            </a:r>
          </a:p>
        </p:txBody>
      </p:sp>
      <p:sp>
        <p:nvSpPr>
          <p:cNvPr id="67" name="Rectangle 66"/>
          <p:cNvSpPr/>
          <p:nvPr/>
        </p:nvSpPr>
        <p:spPr>
          <a:xfrm>
            <a:off x="5311531" y="565082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Legacy</a:t>
            </a:r>
          </a:p>
        </p:txBody>
      </p:sp>
      <p:sp>
        <p:nvSpPr>
          <p:cNvPr id="68" name="Rectangle 67"/>
          <p:cNvSpPr/>
          <p:nvPr/>
        </p:nvSpPr>
        <p:spPr>
          <a:xfrm>
            <a:off x="5316511" y="58939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CRM</a:t>
            </a:r>
          </a:p>
        </p:txBody>
      </p:sp>
      <p:pic>
        <p:nvPicPr>
          <p:cNvPr id="3" name="Picture 2"/>
          <p:cNvPicPr>
            <a:picLocks noChangeAspect="1"/>
          </p:cNvPicPr>
          <p:nvPr/>
        </p:nvPicPr>
        <p:blipFill>
          <a:blip r:embed="rId2"/>
          <a:stretch>
            <a:fillRect/>
          </a:stretch>
        </p:blipFill>
        <p:spPr>
          <a:xfrm>
            <a:off x="1390616" y="1445498"/>
            <a:ext cx="602798" cy="602798"/>
          </a:xfrm>
          <a:prstGeom prst="rect">
            <a:avLst/>
          </a:prstGeom>
        </p:spPr>
      </p:pic>
      <p:pic>
        <p:nvPicPr>
          <p:cNvPr id="69" name="Picture 68"/>
          <p:cNvPicPr>
            <a:picLocks noChangeAspect="1"/>
          </p:cNvPicPr>
          <p:nvPr/>
        </p:nvPicPr>
        <p:blipFill>
          <a:blip r:embed="rId3"/>
          <a:stretch>
            <a:fillRect/>
          </a:stretch>
        </p:blipFill>
        <p:spPr>
          <a:xfrm>
            <a:off x="2845933" y="1536762"/>
            <a:ext cx="499776" cy="499776"/>
          </a:xfrm>
          <a:prstGeom prst="rect">
            <a:avLst/>
          </a:prstGeom>
        </p:spPr>
      </p:pic>
      <p:pic>
        <p:nvPicPr>
          <p:cNvPr id="70" name="Picture 69"/>
          <p:cNvPicPr>
            <a:picLocks noChangeAspect="1"/>
          </p:cNvPicPr>
          <p:nvPr/>
        </p:nvPicPr>
        <p:blipFill>
          <a:blip r:embed="rId4"/>
          <a:stretch>
            <a:fillRect/>
          </a:stretch>
        </p:blipFill>
        <p:spPr>
          <a:xfrm>
            <a:off x="4006680" y="1419864"/>
            <a:ext cx="638078" cy="640927"/>
          </a:xfrm>
          <a:prstGeom prst="rect">
            <a:avLst/>
          </a:prstGeom>
        </p:spPr>
      </p:pic>
      <p:pic>
        <p:nvPicPr>
          <p:cNvPr id="71" name="Picture 70"/>
          <p:cNvPicPr>
            <a:picLocks noChangeAspect="1"/>
          </p:cNvPicPr>
          <p:nvPr/>
        </p:nvPicPr>
        <p:blipFill>
          <a:blip r:embed="rId5"/>
          <a:stretch>
            <a:fillRect/>
          </a:stretch>
        </p:blipFill>
        <p:spPr>
          <a:xfrm>
            <a:off x="5033245" y="1445498"/>
            <a:ext cx="591040" cy="591040"/>
          </a:xfrm>
          <a:prstGeom prst="rect">
            <a:avLst/>
          </a:prstGeom>
        </p:spPr>
      </p:pic>
      <p:pic>
        <p:nvPicPr>
          <p:cNvPr id="72" name="Picture 71"/>
          <p:cNvPicPr>
            <a:picLocks noChangeAspect="1"/>
          </p:cNvPicPr>
          <p:nvPr/>
        </p:nvPicPr>
        <p:blipFill>
          <a:blip r:embed="rId6"/>
          <a:stretch>
            <a:fillRect/>
          </a:stretch>
        </p:blipFill>
        <p:spPr>
          <a:xfrm>
            <a:off x="6408589" y="1452543"/>
            <a:ext cx="544641" cy="544641"/>
          </a:xfrm>
          <a:prstGeom prst="rect">
            <a:avLst/>
          </a:prstGeom>
        </p:spPr>
      </p:pic>
      <p:pic>
        <p:nvPicPr>
          <p:cNvPr id="73" name="Picture 72"/>
          <p:cNvPicPr>
            <a:picLocks noChangeAspect="1"/>
          </p:cNvPicPr>
          <p:nvPr/>
        </p:nvPicPr>
        <p:blipFill>
          <a:blip r:embed="rId7"/>
          <a:stretch>
            <a:fillRect/>
          </a:stretch>
        </p:blipFill>
        <p:spPr>
          <a:xfrm>
            <a:off x="7706934" y="1550163"/>
            <a:ext cx="486375" cy="486375"/>
          </a:xfrm>
          <a:prstGeom prst="rect">
            <a:avLst/>
          </a:prstGeom>
        </p:spPr>
      </p:pic>
      <p:sp>
        <p:nvSpPr>
          <p:cNvPr id="74" name="Rectangle 73"/>
          <p:cNvSpPr/>
          <p:nvPr/>
        </p:nvSpPr>
        <p:spPr>
          <a:xfrm>
            <a:off x="3902055" y="5247465"/>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Adapter Layer</a:t>
            </a:r>
          </a:p>
        </p:txBody>
      </p:sp>
      <p:sp>
        <p:nvSpPr>
          <p:cNvPr id="75" name="Title 74"/>
          <p:cNvSpPr>
            <a:spLocks noGrp="1"/>
          </p:cNvSpPr>
          <p:nvPr>
            <p:ph type="title"/>
          </p:nvPr>
        </p:nvSpPr>
        <p:spPr>
          <a:xfrm>
            <a:off x="457200" y="133542"/>
            <a:ext cx="8229600" cy="1143000"/>
          </a:xfrm>
        </p:spPr>
        <p:txBody>
          <a:bodyPr>
            <a:normAutofit fontScale="90000"/>
          </a:bodyPr>
          <a:lstStyle/>
          <a:p>
            <a:r>
              <a:rPr lang="en-US" sz="2800" dirty="0"/>
              <a:t>End-to-End Architecture and Functional Requirements</a:t>
            </a:r>
            <a:br>
              <a:rPr lang="en-US" sz="2800" dirty="0"/>
            </a:br>
            <a:r>
              <a:rPr lang="en-US" sz="2800" dirty="0"/>
              <a:t>for a Connected Business</a:t>
            </a:r>
            <a:br>
              <a:rPr lang="en-US" sz="2800" dirty="0"/>
            </a:br>
            <a:endParaRPr lang="en-US" sz="2800" dirty="0"/>
          </a:p>
        </p:txBody>
      </p:sp>
    </p:spTree>
    <p:extLst>
      <p:ext uri="{BB962C8B-B14F-4D97-AF65-F5344CB8AC3E}">
        <p14:creationId xmlns:p14="http://schemas.microsoft.com/office/powerpoint/2010/main" val="613834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Micro and Macro Services</a:t>
            </a:r>
            <a:br>
              <a:rPr lang="en-US" sz="3200" dirty="0"/>
            </a:br>
            <a:r>
              <a:rPr lang="en-US" sz="3200" dirty="0"/>
              <a:t>“Segmented Architecture”</a:t>
            </a:r>
          </a:p>
        </p:txBody>
      </p:sp>
      <p:grpSp>
        <p:nvGrpSpPr>
          <p:cNvPr id="22" name="Group 21"/>
          <p:cNvGrpSpPr/>
          <p:nvPr/>
        </p:nvGrpSpPr>
        <p:grpSpPr>
          <a:xfrm rot="5400000">
            <a:off x="1270100" y="3051684"/>
            <a:ext cx="2040721" cy="3410273"/>
            <a:chOff x="5765394" y="1783614"/>
            <a:chExt cx="2040721" cy="3410273"/>
          </a:xfrm>
        </p:grpSpPr>
        <p:grpSp>
          <p:nvGrpSpPr>
            <p:cNvPr id="7" name="Group 6"/>
            <p:cNvGrpSpPr/>
            <p:nvPr/>
          </p:nvGrpSpPr>
          <p:grpSpPr>
            <a:xfrm>
              <a:off x="6452945" y="3562666"/>
              <a:ext cx="1213016" cy="670640"/>
              <a:chOff x="7363722" y="2611212"/>
              <a:chExt cx="1213016" cy="670640"/>
            </a:xfrm>
          </p:grpSpPr>
          <p:sp>
            <p:nvSpPr>
              <p:cNvPr id="4" name="Rounded Rectangle 3"/>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n 4"/>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474353" y="1893208"/>
              <a:ext cx="1213016" cy="670640"/>
              <a:chOff x="7363722" y="2611212"/>
              <a:chExt cx="1213016" cy="670640"/>
            </a:xfrm>
          </p:grpSpPr>
          <p:sp>
            <p:nvSpPr>
              <p:cNvPr id="9" name="Rounded Rectangle 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an 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474348" y="2727937"/>
              <a:ext cx="1213016" cy="670640"/>
              <a:chOff x="7363722" y="2611212"/>
              <a:chExt cx="1213016" cy="670640"/>
            </a:xfrm>
          </p:grpSpPr>
          <p:sp>
            <p:nvSpPr>
              <p:cNvPr id="13" name="Rounded Rectangle 1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an 1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448364" y="4385706"/>
              <a:ext cx="1213016" cy="670640"/>
              <a:chOff x="7363722" y="2611212"/>
              <a:chExt cx="1213016" cy="670640"/>
            </a:xfrm>
          </p:grpSpPr>
          <p:sp>
            <p:nvSpPr>
              <p:cNvPr id="17" name="Rounded Rectangle 16"/>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ounded Rectangle 19"/>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Facade</a:t>
              </a:r>
            </a:p>
          </p:txBody>
        </p:sp>
        <p:sp>
          <p:nvSpPr>
            <p:cNvPr id="21" name="Rounded Rectangle 20"/>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rot="5400000">
            <a:off x="5018736" y="3051684"/>
            <a:ext cx="2040721" cy="3410273"/>
            <a:chOff x="5765394" y="1783614"/>
            <a:chExt cx="2040721" cy="3410273"/>
          </a:xfrm>
        </p:grpSpPr>
        <p:grpSp>
          <p:nvGrpSpPr>
            <p:cNvPr id="24" name="Group 23"/>
            <p:cNvGrpSpPr/>
            <p:nvPr/>
          </p:nvGrpSpPr>
          <p:grpSpPr>
            <a:xfrm>
              <a:off x="6452945" y="3562666"/>
              <a:ext cx="1213016" cy="670640"/>
              <a:chOff x="7363722" y="2611212"/>
              <a:chExt cx="1213016" cy="670640"/>
            </a:xfrm>
          </p:grpSpPr>
          <p:sp>
            <p:nvSpPr>
              <p:cNvPr id="39" name="Rounded Rectangle 3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an 3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474353" y="1893208"/>
              <a:ext cx="1213016" cy="670640"/>
              <a:chOff x="7363722" y="2611212"/>
              <a:chExt cx="1213016" cy="670640"/>
            </a:xfrm>
          </p:grpSpPr>
          <p:sp>
            <p:nvSpPr>
              <p:cNvPr id="36" name="Rounded Rectangle 35"/>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474348" y="2727937"/>
              <a:ext cx="1213016" cy="670640"/>
              <a:chOff x="7363722" y="2611212"/>
              <a:chExt cx="1213016" cy="670640"/>
            </a:xfrm>
          </p:grpSpPr>
          <p:sp>
            <p:nvSpPr>
              <p:cNvPr id="33" name="Rounded Rectangle 3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an 3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448364" y="4385706"/>
              <a:ext cx="1213016" cy="670640"/>
              <a:chOff x="7363722" y="2611212"/>
              <a:chExt cx="1213016" cy="670640"/>
            </a:xfrm>
          </p:grpSpPr>
          <p:sp>
            <p:nvSpPr>
              <p:cNvPr id="30" name="Rounded Rectangle 29"/>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an 30"/>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ounded Rectangle 27"/>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Facade</a:t>
              </a:r>
            </a:p>
          </p:txBody>
        </p:sp>
        <p:sp>
          <p:nvSpPr>
            <p:cNvPr id="29" name="Rounded Rectangle 28"/>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5400000">
            <a:off x="1270100" y="732862"/>
            <a:ext cx="2040721" cy="3410273"/>
            <a:chOff x="5765394" y="1783614"/>
            <a:chExt cx="2040721" cy="3410273"/>
          </a:xfrm>
        </p:grpSpPr>
        <p:grpSp>
          <p:nvGrpSpPr>
            <p:cNvPr id="43" name="Group 42"/>
            <p:cNvGrpSpPr/>
            <p:nvPr/>
          </p:nvGrpSpPr>
          <p:grpSpPr>
            <a:xfrm>
              <a:off x="6452945" y="3562666"/>
              <a:ext cx="1213016" cy="670640"/>
              <a:chOff x="7363722" y="2611212"/>
              <a:chExt cx="1213016" cy="670640"/>
            </a:xfrm>
          </p:grpSpPr>
          <p:sp>
            <p:nvSpPr>
              <p:cNvPr id="58" name="Rounded Rectangle 57"/>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an 58"/>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6474353" y="1893208"/>
              <a:ext cx="1213016" cy="670640"/>
              <a:chOff x="7363722" y="2611212"/>
              <a:chExt cx="1213016" cy="670640"/>
            </a:xfrm>
          </p:grpSpPr>
          <p:sp>
            <p:nvSpPr>
              <p:cNvPr id="55" name="Rounded Rectangle 54"/>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an 55"/>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6474348" y="2727937"/>
              <a:ext cx="1213016" cy="670640"/>
              <a:chOff x="7363722" y="2611212"/>
              <a:chExt cx="1213016" cy="670640"/>
            </a:xfrm>
          </p:grpSpPr>
          <p:sp>
            <p:nvSpPr>
              <p:cNvPr id="52" name="Rounded Rectangle 51"/>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Can 52"/>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448364" y="4385706"/>
              <a:ext cx="1213016" cy="670640"/>
              <a:chOff x="7363722" y="2611212"/>
              <a:chExt cx="1213016" cy="670640"/>
            </a:xfrm>
          </p:grpSpPr>
          <p:sp>
            <p:nvSpPr>
              <p:cNvPr id="49" name="Rounded Rectangle 4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Can 4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ounded Rectangle 46"/>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Facade</a:t>
              </a:r>
            </a:p>
          </p:txBody>
        </p:sp>
        <p:sp>
          <p:nvSpPr>
            <p:cNvPr id="48" name="Rounded Rectangle 47"/>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86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1EB8-9123-7245-843C-0092B4C96FA2}"/>
              </a:ext>
            </a:extLst>
          </p:cNvPr>
          <p:cNvSpPr>
            <a:spLocks noGrp="1"/>
          </p:cNvSpPr>
          <p:nvPr>
            <p:ph type="title"/>
          </p:nvPr>
        </p:nvSpPr>
        <p:spPr/>
        <p:txBody>
          <a:bodyPr>
            <a:normAutofit/>
          </a:bodyPr>
          <a:lstStyle/>
          <a:p>
            <a:r>
              <a:rPr lang="en-US" sz="2800" dirty="0"/>
              <a:t>Cell Based Architecture</a:t>
            </a:r>
          </a:p>
        </p:txBody>
      </p:sp>
      <p:pic>
        <p:nvPicPr>
          <p:cNvPr id="4" name="Picture 3">
            <a:extLst>
              <a:ext uri="{FF2B5EF4-FFF2-40B4-BE49-F238E27FC236}">
                <a16:creationId xmlns:a16="http://schemas.microsoft.com/office/drawing/2014/main" id="{89373AFC-ADE6-C041-A0CD-F55E792C7C68}"/>
              </a:ext>
            </a:extLst>
          </p:cNvPr>
          <p:cNvPicPr>
            <a:picLocks noChangeAspect="1"/>
          </p:cNvPicPr>
          <p:nvPr/>
        </p:nvPicPr>
        <p:blipFill>
          <a:blip r:embed="rId2"/>
          <a:stretch>
            <a:fillRect/>
          </a:stretch>
        </p:blipFill>
        <p:spPr>
          <a:xfrm>
            <a:off x="1756933" y="1158367"/>
            <a:ext cx="5630134" cy="4663186"/>
          </a:xfrm>
          <a:prstGeom prst="rect">
            <a:avLst/>
          </a:prstGeom>
        </p:spPr>
      </p:pic>
      <p:sp>
        <p:nvSpPr>
          <p:cNvPr id="3" name="Rectangle 2">
            <a:extLst>
              <a:ext uri="{FF2B5EF4-FFF2-40B4-BE49-F238E27FC236}">
                <a16:creationId xmlns:a16="http://schemas.microsoft.com/office/drawing/2014/main" id="{8506CEF6-DEE5-EE43-8DB7-3510458FBEE5}"/>
              </a:ext>
            </a:extLst>
          </p:cNvPr>
          <p:cNvSpPr/>
          <p:nvPr/>
        </p:nvSpPr>
        <p:spPr>
          <a:xfrm>
            <a:off x="367045" y="5978759"/>
            <a:ext cx="8394192" cy="307777"/>
          </a:xfrm>
          <a:prstGeom prst="rect">
            <a:avLst/>
          </a:prstGeom>
        </p:spPr>
        <p:txBody>
          <a:bodyPr wrap="square">
            <a:spAutoFit/>
          </a:bodyPr>
          <a:lstStyle/>
          <a:p>
            <a:r>
              <a:rPr lang="en-GB" sz="1400" dirty="0">
                <a:hlinkClick r:id="rId3"/>
              </a:rPr>
              <a:t>https://github.com/wso2/reference-architecture/blob/master/reference-architecture-cell-based.md</a:t>
            </a:r>
            <a:endParaRPr lang="en-US" sz="1400" dirty="0"/>
          </a:p>
        </p:txBody>
      </p:sp>
    </p:spTree>
    <p:extLst>
      <p:ext uri="{BB962C8B-B14F-4D97-AF65-F5344CB8AC3E}">
        <p14:creationId xmlns:p14="http://schemas.microsoft.com/office/powerpoint/2010/main" val="22400318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6300" y="0"/>
            <a:ext cx="4840941" cy="6858000"/>
          </a:xfrm>
          <a:prstGeom prst="rect">
            <a:avLst/>
          </a:prstGeom>
        </p:spPr>
      </p:pic>
    </p:spTree>
    <p:extLst>
      <p:ext uri="{BB962C8B-B14F-4D97-AF65-F5344CB8AC3E}">
        <p14:creationId xmlns:p14="http://schemas.microsoft.com/office/powerpoint/2010/main" val="279933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4"/>
          <p:cNvPicPr preferRelativeResize="0"/>
          <p:nvPr/>
        </p:nvPicPr>
        <p:blipFill>
          <a:blip r:embed="rId3">
            <a:alphaModFix/>
          </a:blip>
          <a:stretch>
            <a:fillRect/>
          </a:stretch>
        </p:blipFill>
        <p:spPr>
          <a:xfrm>
            <a:off x="21086" y="928832"/>
            <a:ext cx="8970263" cy="5008418"/>
          </a:xfrm>
          <a:prstGeom prst="rect">
            <a:avLst/>
          </a:prstGeom>
          <a:noFill/>
          <a:ln>
            <a:noFill/>
          </a:ln>
        </p:spPr>
      </p:pic>
    </p:spTree>
    <p:extLst>
      <p:ext uri="{BB962C8B-B14F-4D97-AF65-F5344CB8AC3E}">
        <p14:creationId xmlns:p14="http://schemas.microsoft.com/office/powerpoint/2010/main" val="143547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PEPPOL</a:t>
            </a:r>
          </a:p>
        </p:txBody>
      </p:sp>
      <p:pic>
        <p:nvPicPr>
          <p:cNvPr id="4" name="Picture 3"/>
          <p:cNvPicPr>
            <a:picLocks noChangeAspect="1"/>
          </p:cNvPicPr>
          <p:nvPr/>
        </p:nvPicPr>
        <p:blipFill>
          <a:blip r:embed="rId2"/>
          <a:stretch>
            <a:fillRect/>
          </a:stretch>
        </p:blipFill>
        <p:spPr>
          <a:xfrm>
            <a:off x="205509" y="1417638"/>
            <a:ext cx="8753764" cy="4950304"/>
          </a:xfrm>
          <a:prstGeom prst="rect">
            <a:avLst/>
          </a:prstGeom>
        </p:spPr>
      </p:pic>
    </p:spTree>
    <p:extLst>
      <p:ext uri="{BB962C8B-B14F-4D97-AF65-F5344CB8AC3E}">
        <p14:creationId xmlns:p14="http://schemas.microsoft.com/office/powerpoint/2010/main" val="4270900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3053"/>
            <a:ext cx="9144000" cy="5498602"/>
          </a:xfrm>
          <a:prstGeom prst="rect">
            <a:avLst/>
          </a:prstGeom>
        </p:spPr>
      </p:pic>
      <p:sp>
        <p:nvSpPr>
          <p:cNvPr id="5" name="Title 4"/>
          <p:cNvSpPr>
            <a:spLocks noGrp="1"/>
          </p:cNvSpPr>
          <p:nvPr>
            <p:ph type="title"/>
          </p:nvPr>
        </p:nvSpPr>
        <p:spPr>
          <a:xfrm>
            <a:off x="457200" y="149747"/>
            <a:ext cx="8229600" cy="1143000"/>
          </a:xfrm>
        </p:spPr>
        <p:txBody>
          <a:bodyPr>
            <a:noAutofit/>
          </a:bodyPr>
          <a:lstStyle/>
          <a:p>
            <a:r>
              <a:rPr lang="en-US" sz="3600" strike="sngStrike" dirty="0"/>
              <a:t>June 2016: </a:t>
            </a:r>
            <a:r>
              <a:rPr lang="en-US" sz="3600" strike="sngStrike" dirty="0" err="1"/>
              <a:t>Tradeshift</a:t>
            </a:r>
            <a:r>
              <a:rPr lang="en-US" sz="3600" strike="sngStrike" dirty="0"/>
              <a:t> raise $75m</a:t>
            </a:r>
            <a:br>
              <a:rPr lang="en-US" sz="3600" strike="sngStrike" dirty="0"/>
            </a:br>
            <a:r>
              <a:rPr lang="en-US" sz="3600" dirty="0"/>
              <a:t>May 2018: </a:t>
            </a:r>
            <a:r>
              <a:rPr lang="en-US" sz="3600" dirty="0" err="1"/>
              <a:t>Tradeshift</a:t>
            </a:r>
            <a:r>
              <a:rPr lang="en-US" sz="3600" dirty="0"/>
              <a:t> raise $250m</a:t>
            </a:r>
          </a:p>
        </p:txBody>
      </p:sp>
    </p:spTree>
    <p:extLst>
      <p:ext uri="{BB962C8B-B14F-4D97-AF65-F5344CB8AC3E}">
        <p14:creationId xmlns:p14="http://schemas.microsoft.com/office/powerpoint/2010/main" val="2037755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0915"/>
            <a:ext cx="9144000" cy="6123296"/>
          </a:xfrm>
          <a:prstGeom prst="rect">
            <a:avLst/>
          </a:prstGeom>
        </p:spPr>
      </p:pic>
    </p:spTree>
    <p:extLst>
      <p:ext uri="{BB962C8B-B14F-4D97-AF65-F5344CB8AC3E}">
        <p14:creationId xmlns:p14="http://schemas.microsoft.com/office/powerpoint/2010/main" val="362875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8000"/>
            <a:ext cx="9144000" cy="5842000"/>
          </a:xfrm>
          <a:prstGeom prst="rect">
            <a:avLst/>
          </a:prstGeom>
        </p:spPr>
      </p:pic>
    </p:spTree>
    <p:extLst>
      <p:ext uri="{BB962C8B-B14F-4D97-AF65-F5344CB8AC3E}">
        <p14:creationId xmlns:p14="http://schemas.microsoft.com/office/powerpoint/2010/main" val="1741240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a:t>
            </a:r>
          </a:p>
        </p:txBody>
      </p:sp>
      <p:sp>
        <p:nvSpPr>
          <p:cNvPr id="3" name="Content Placeholder 2"/>
          <p:cNvSpPr>
            <a:spLocks noGrp="1"/>
          </p:cNvSpPr>
          <p:nvPr>
            <p:ph idx="1"/>
          </p:nvPr>
        </p:nvSpPr>
        <p:spPr/>
        <p:txBody>
          <a:bodyPr>
            <a:normAutofit lnSpcReduction="10000"/>
          </a:bodyPr>
          <a:lstStyle/>
          <a:p>
            <a:r>
              <a:rPr lang="en-US" dirty="0"/>
              <a:t>A REST and Cloud based SOA approach</a:t>
            </a:r>
          </a:p>
          <a:p>
            <a:r>
              <a:rPr lang="en-US" dirty="0"/>
              <a:t>Continuous Delivery</a:t>
            </a:r>
          </a:p>
          <a:p>
            <a:r>
              <a:rPr lang="en-US" dirty="0"/>
              <a:t>100% Based in the cloud</a:t>
            </a:r>
          </a:p>
          <a:p>
            <a:r>
              <a:rPr lang="en-US" dirty="0"/>
              <a:t>See excellent presentations from Adrian Cockcroft</a:t>
            </a:r>
          </a:p>
          <a:p>
            <a:pPr lvl="1"/>
            <a:r>
              <a:rPr lang="en-US" dirty="0"/>
              <a:t>e.g. </a:t>
            </a:r>
            <a:r>
              <a:rPr lang="en-US" dirty="0">
                <a:hlinkClick r:id="rId2"/>
              </a:rPr>
              <a:t>http://www.slideshare.net/adrianco/global-netflix-platform</a:t>
            </a:r>
            <a:r>
              <a:rPr lang="en-US" dirty="0"/>
              <a:t> </a:t>
            </a:r>
          </a:p>
        </p:txBody>
      </p:sp>
    </p:spTree>
    <p:extLst>
      <p:ext uri="{BB962C8B-B14F-4D97-AF65-F5344CB8AC3E}">
        <p14:creationId xmlns:p14="http://schemas.microsoft.com/office/powerpoint/2010/main" val="212378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Netflix Deployed on AWS</a:t>
            </a:r>
          </a:p>
        </p:txBody>
      </p:sp>
      <p:pic>
        <p:nvPicPr>
          <p:cNvPr id="4" name="Content Placeholder 3"/>
          <p:cNvPicPr>
            <a:picLocks noGrp="1" noChangeAspect="1"/>
          </p:cNvPicPr>
          <p:nvPr>
            <p:ph idx="4294967295"/>
          </p:nvPr>
        </p:nvPicPr>
        <p:blipFill rotWithShape="1">
          <a:blip r:embed="rId2"/>
          <a:srcRect l="10695" t="19202" r="9307" b="23602"/>
          <a:stretch/>
        </p:blipFill>
        <p:spPr>
          <a:xfrm>
            <a:off x="619125" y="1366838"/>
            <a:ext cx="8524875" cy="3810000"/>
          </a:xfrm>
        </p:spPr>
      </p:pic>
    </p:spTree>
    <p:extLst>
      <p:ext uri="{BB962C8B-B14F-4D97-AF65-F5344CB8AC3E}">
        <p14:creationId xmlns:p14="http://schemas.microsoft.com/office/powerpoint/2010/main" val="1551791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Services</a:t>
            </a:r>
          </a:p>
        </p:txBody>
      </p:sp>
      <p:pic>
        <p:nvPicPr>
          <p:cNvPr id="3" name="Picture 2"/>
          <p:cNvPicPr>
            <a:picLocks noChangeAspect="1"/>
          </p:cNvPicPr>
          <p:nvPr/>
        </p:nvPicPr>
        <p:blipFill rotWithShape="1">
          <a:blip r:embed="rId2"/>
          <a:srcRect l="13889" t="24753" r="18095" b="21692"/>
          <a:stretch/>
        </p:blipFill>
        <p:spPr>
          <a:xfrm>
            <a:off x="457200" y="1302408"/>
            <a:ext cx="8435979" cy="4151431"/>
          </a:xfrm>
          <a:prstGeom prst="rect">
            <a:avLst/>
          </a:prstGeom>
        </p:spPr>
      </p:pic>
    </p:spTree>
    <p:extLst>
      <p:ext uri="{BB962C8B-B14F-4D97-AF65-F5344CB8AC3E}">
        <p14:creationId xmlns:p14="http://schemas.microsoft.com/office/powerpoint/2010/main" val="3620908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(in)famous Chaos Monkey</a:t>
            </a:r>
          </a:p>
        </p:txBody>
      </p:sp>
      <p:sp>
        <p:nvSpPr>
          <p:cNvPr id="5" name="Content Placeholder 4"/>
          <p:cNvSpPr>
            <a:spLocks noGrp="1"/>
          </p:cNvSpPr>
          <p:nvPr>
            <p:ph idx="1"/>
          </p:nvPr>
        </p:nvSpPr>
        <p:spPr/>
        <p:txBody>
          <a:bodyPr>
            <a:normAutofit/>
          </a:bodyPr>
          <a:lstStyle/>
          <a:p>
            <a:r>
              <a:rPr lang="en-US" sz="2800" dirty="0"/>
              <a:t>Randomly kills machines</a:t>
            </a:r>
          </a:p>
          <a:p>
            <a:r>
              <a:rPr lang="en-US" sz="2800" dirty="0"/>
              <a:t>Yes, production systems</a:t>
            </a:r>
          </a:p>
          <a:p>
            <a:r>
              <a:rPr lang="en-US" sz="2800" dirty="0"/>
              <a:t>Proves that the system is </a:t>
            </a:r>
            <a:br>
              <a:rPr lang="en-US" sz="2800" dirty="0"/>
            </a:br>
            <a:r>
              <a:rPr lang="en-US" sz="2800" dirty="0"/>
              <a:t>resilient</a:t>
            </a:r>
          </a:p>
        </p:txBody>
      </p:sp>
      <p:pic>
        <p:nvPicPr>
          <p:cNvPr id="4" name="Picture 3"/>
          <p:cNvPicPr>
            <a:picLocks noChangeAspect="1"/>
          </p:cNvPicPr>
          <p:nvPr/>
        </p:nvPicPr>
        <p:blipFill>
          <a:blip r:embed="rId2"/>
          <a:stretch>
            <a:fillRect/>
          </a:stretch>
        </p:blipFill>
        <p:spPr>
          <a:xfrm>
            <a:off x="5316387" y="1417638"/>
            <a:ext cx="3810000" cy="2819400"/>
          </a:xfrm>
          <a:prstGeom prst="rect">
            <a:avLst/>
          </a:prstGeom>
        </p:spPr>
      </p:pic>
    </p:spTree>
    <p:extLst>
      <p:ext uri="{BB962C8B-B14F-4D97-AF65-F5344CB8AC3E}">
        <p14:creationId xmlns:p14="http://schemas.microsoft.com/office/powerpoint/2010/main" val="2552412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9"/>
          <p:cNvPicPr preferRelativeResize="0"/>
          <p:nvPr/>
        </p:nvPicPr>
        <p:blipFill>
          <a:blip r:embed="rId3">
            <a:alphaModFix/>
          </a:blip>
          <a:stretch>
            <a:fillRect/>
          </a:stretch>
        </p:blipFill>
        <p:spPr>
          <a:xfrm>
            <a:off x="5484000" y="72634"/>
            <a:ext cx="3342150" cy="6592735"/>
          </a:xfrm>
          <a:prstGeom prst="rect">
            <a:avLst/>
          </a:prstGeom>
          <a:noFill/>
          <a:ln>
            <a:noFill/>
          </a:ln>
        </p:spPr>
      </p:pic>
      <p:sp>
        <p:nvSpPr>
          <p:cNvPr id="341" name="Google Shape;341;p49"/>
          <p:cNvSpPr txBox="1"/>
          <p:nvPr/>
        </p:nvSpPr>
        <p:spPr>
          <a:xfrm>
            <a:off x="474300" y="1103000"/>
            <a:ext cx="4798200" cy="485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sz="1800"/>
          </a:p>
        </p:txBody>
      </p:sp>
      <p:sp>
        <p:nvSpPr>
          <p:cNvPr id="342" name="Google Shape;342;p49"/>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a:t>
            </a:r>
            <a:endParaRPr/>
          </a:p>
        </p:txBody>
      </p:sp>
    </p:spTree>
    <p:extLst>
      <p:ext uri="{BB962C8B-B14F-4D97-AF65-F5344CB8AC3E}">
        <p14:creationId xmlns:p14="http://schemas.microsoft.com/office/powerpoint/2010/main" val="4018737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p:nvPr/>
        </p:nvSpPr>
        <p:spPr>
          <a:xfrm>
            <a:off x="5560250" y="3968733"/>
            <a:ext cx="1214400" cy="65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Tax Legacy Systems </a:t>
            </a:r>
            <a:endParaRPr sz="1000">
              <a:latin typeface="Roboto Condensed"/>
              <a:ea typeface="Roboto Condensed"/>
              <a:cs typeface="Roboto Condensed"/>
              <a:sym typeface="Roboto Condensed"/>
            </a:endParaRPr>
          </a:p>
          <a:p>
            <a:pPr marL="0" lvl="0" indent="0" algn="ctr" rtl="0">
              <a:spcBef>
                <a:spcPts val="0"/>
              </a:spcBef>
              <a:spcAft>
                <a:spcPts val="0"/>
              </a:spcAft>
              <a:buNone/>
            </a:pPr>
            <a:r>
              <a:rPr lang="en" sz="1000">
                <a:latin typeface="Roboto Condensed"/>
                <a:ea typeface="Roboto Condensed"/>
                <a:cs typeface="Roboto Condensed"/>
                <a:sym typeface="Roboto Condensed"/>
              </a:rPr>
              <a:t>&amp; Services</a:t>
            </a:r>
            <a:endParaRPr sz="1000">
              <a:latin typeface="Roboto Condensed"/>
              <a:ea typeface="Roboto Condensed"/>
              <a:cs typeface="Roboto Condensed"/>
              <a:sym typeface="Roboto Condensed"/>
            </a:endParaRPr>
          </a:p>
        </p:txBody>
      </p:sp>
      <p:sp>
        <p:nvSpPr>
          <p:cNvPr id="375" name="Google Shape;375;p51"/>
          <p:cNvSpPr txBox="1">
            <a:spLocks noGrp="1"/>
          </p:cNvSpPr>
          <p:nvPr>
            <p:ph type="title"/>
          </p:nvPr>
        </p:nvSpPr>
        <p:spPr>
          <a:xfrm>
            <a:off x="354774" y="15167"/>
            <a:ext cx="65457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 Architecture</a:t>
            </a:r>
            <a:endParaRPr/>
          </a:p>
        </p:txBody>
      </p:sp>
      <p:pic>
        <p:nvPicPr>
          <p:cNvPr id="376" name="Google Shape;376;p51"/>
          <p:cNvPicPr preferRelativeResize="0"/>
          <p:nvPr/>
        </p:nvPicPr>
        <p:blipFill>
          <a:blip r:embed="rId3">
            <a:alphaModFix/>
          </a:blip>
          <a:stretch>
            <a:fillRect/>
          </a:stretch>
        </p:blipFill>
        <p:spPr>
          <a:xfrm>
            <a:off x="4170126" y="1493197"/>
            <a:ext cx="709925" cy="1219545"/>
          </a:xfrm>
          <a:prstGeom prst="rect">
            <a:avLst/>
          </a:prstGeom>
          <a:noFill/>
          <a:ln>
            <a:noFill/>
          </a:ln>
        </p:spPr>
      </p:pic>
      <p:pic>
        <p:nvPicPr>
          <p:cNvPr id="377" name="Google Shape;377;p51"/>
          <p:cNvPicPr preferRelativeResize="0"/>
          <p:nvPr/>
        </p:nvPicPr>
        <p:blipFill>
          <a:blip r:embed="rId4">
            <a:alphaModFix/>
          </a:blip>
          <a:stretch>
            <a:fillRect/>
          </a:stretch>
        </p:blipFill>
        <p:spPr>
          <a:xfrm>
            <a:off x="2723251" y="3047606"/>
            <a:ext cx="709925" cy="1219501"/>
          </a:xfrm>
          <a:prstGeom prst="rect">
            <a:avLst/>
          </a:prstGeom>
          <a:noFill/>
          <a:ln>
            <a:noFill/>
          </a:ln>
        </p:spPr>
      </p:pic>
      <p:pic>
        <p:nvPicPr>
          <p:cNvPr id="378" name="Google Shape;378;p51"/>
          <p:cNvPicPr preferRelativeResize="0"/>
          <p:nvPr/>
        </p:nvPicPr>
        <p:blipFill>
          <a:blip r:embed="rId5">
            <a:alphaModFix/>
          </a:blip>
          <a:stretch>
            <a:fillRect/>
          </a:stretch>
        </p:blipFill>
        <p:spPr>
          <a:xfrm>
            <a:off x="4170126" y="3047581"/>
            <a:ext cx="709925" cy="1219545"/>
          </a:xfrm>
          <a:prstGeom prst="rect">
            <a:avLst/>
          </a:prstGeom>
          <a:noFill/>
          <a:ln>
            <a:noFill/>
          </a:ln>
        </p:spPr>
      </p:pic>
      <p:pic>
        <p:nvPicPr>
          <p:cNvPr id="379" name="Google Shape;379;p51"/>
          <p:cNvPicPr preferRelativeResize="0"/>
          <p:nvPr/>
        </p:nvPicPr>
        <p:blipFill>
          <a:blip r:embed="rId6">
            <a:alphaModFix/>
          </a:blip>
          <a:stretch>
            <a:fillRect/>
          </a:stretch>
        </p:blipFill>
        <p:spPr>
          <a:xfrm>
            <a:off x="4170126" y="4627067"/>
            <a:ext cx="709925" cy="1219439"/>
          </a:xfrm>
          <a:prstGeom prst="rect">
            <a:avLst/>
          </a:prstGeom>
          <a:noFill/>
          <a:ln>
            <a:noFill/>
          </a:ln>
        </p:spPr>
      </p:pic>
      <p:cxnSp>
        <p:nvCxnSpPr>
          <p:cNvPr id="380" name="Google Shape;380;p51"/>
          <p:cNvCxnSpPr>
            <a:stCxn id="377" idx="1"/>
          </p:cNvCxnSpPr>
          <p:nvPr/>
        </p:nvCxnSpPr>
        <p:spPr>
          <a:xfrm rot="10800000">
            <a:off x="2062650" y="3657356"/>
            <a:ext cx="660600" cy="0"/>
          </a:xfrm>
          <a:prstGeom prst="straightConnector1">
            <a:avLst/>
          </a:prstGeom>
          <a:noFill/>
          <a:ln w="9525" cap="flat" cmpd="sng">
            <a:solidFill>
              <a:srgbClr val="FF6F00"/>
            </a:solidFill>
            <a:prstDash val="solid"/>
            <a:round/>
            <a:headEnd type="triangle" w="med" len="med"/>
            <a:tailEnd type="none" w="med" len="med"/>
          </a:ln>
        </p:spPr>
      </p:cxnSp>
      <p:cxnSp>
        <p:nvCxnSpPr>
          <p:cNvPr id="381" name="Google Shape;381;p51"/>
          <p:cNvCxnSpPr>
            <a:stCxn id="377" idx="3"/>
            <a:endCxn id="378" idx="1"/>
          </p:cNvCxnSpPr>
          <p:nvPr/>
        </p:nvCxnSpPr>
        <p:spPr>
          <a:xfrm>
            <a:off x="3433175" y="3657356"/>
            <a:ext cx="736800" cy="0"/>
          </a:xfrm>
          <a:prstGeom prst="straightConnector1">
            <a:avLst/>
          </a:prstGeom>
          <a:noFill/>
          <a:ln w="9525" cap="flat" cmpd="sng">
            <a:solidFill>
              <a:srgbClr val="FF6F00"/>
            </a:solidFill>
            <a:prstDash val="solid"/>
            <a:round/>
            <a:headEnd type="none" w="med" len="med"/>
            <a:tailEnd type="triangle" w="med" len="med"/>
          </a:ln>
        </p:spPr>
      </p:cxnSp>
      <p:cxnSp>
        <p:nvCxnSpPr>
          <p:cNvPr id="382" name="Google Shape;382;p51"/>
          <p:cNvCxnSpPr>
            <a:stCxn id="378" idx="0"/>
            <a:endCxn id="376" idx="2"/>
          </p:cNvCxnSpPr>
          <p:nvPr/>
        </p:nvCxnSpPr>
        <p:spPr>
          <a:xfrm rot="10800000">
            <a:off x="4525088" y="2712780"/>
            <a:ext cx="0" cy="334800"/>
          </a:xfrm>
          <a:prstGeom prst="straightConnector1">
            <a:avLst/>
          </a:prstGeom>
          <a:noFill/>
          <a:ln w="9525" cap="flat" cmpd="sng">
            <a:solidFill>
              <a:schemeClr val="dk2"/>
            </a:solidFill>
            <a:prstDash val="dash"/>
            <a:round/>
            <a:headEnd type="none" w="med" len="med"/>
            <a:tailEnd type="none" w="med" len="med"/>
          </a:ln>
        </p:spPr>
      </p:cxnSp>
      <p:cxnSp>
        <p:nvCxnSpPr>
          <p:cNvPr id="383" name="Google Shape;383;p51"/>
          <p:cNvCxnSpPr>
            <a:stCxn id="378" idx="2"/>
            <a:endCxn id="379" idx="0"/>
          </p:cNvCxnSpPr>
          <p:nvPr/>
        </p:nvCxnSpPr>
        <p:spPr>
          <a:xfrm>
            <a:off x="4525088" y="4267127"/>
            <a:ext cx="0" cy="360000"/>
          </a:xfrm>
          <a:prstGeom prst="straightConnector1">
            <a:avLst/>
          </a:prstGeom>
          <a:noFill/>
          <a:ln w="9525" cap="flat" cmpd="sng">
            <a:solidFill>
              <a:schemeClr val="dk2"/>
            </a:solidFill>
            <a:prstDash val="dash"/>
            <a:round/>
            <a:headEnd type="none" w="med" len="med"/>
            <a:tailEnd type="none" w="med" len="med"/>
          </a:ln>
        </p:spPr>
      </p:cxnSp>
      <p:pic>
        <p:nvPicPr>
          <p:cNvPr id="384" name="Google Shape;384;p51"/>
          <p:cNvPicPr preferRelativeResize="0"/>
          <p:nvPr/>
        </p:nvPicPr>
        <p:blipFill>
          <a:blip r:embed="rId7">
            <a:alphaModFix/>
          </a:blip>
          <a:stretch>
            <a:fillRect/>
          </a:stretch>
        </p:blipFill>
        <p:spPr>
          <a:xfrm>
            <a:off x="5529362" y="3232151"/>
            <a:ext cx="637800" cy="850400"/>
          </a:xfrm>
          <a:prstGeom prst="rect">
            <a:avLst/>
          </a:prstGeom>
          <a:noFill/>
          <a:ln>
            <a:noFill/>
          </a:ln>
        </p:spPr>
      </p:pic>
      <p:pic>
        <p:nvPicPr>
          <p:cNvPr id="385" name="Google Shape;385;p51"/>
          <p:cNvPicPr preferRelativeResize="0"/>
          <p:nvPr/>
        </p:nvPicPr>
        <p:blipFill>
          <a:blip r:embed="rId8">
            <a:alphaModFix/>
          </a:blip>
          <a:stretch>
            <a:fillRect/>
          </a:stretch>
        </p:blipFill>
        <p:spPr>
          <a:xfrm>
            <a:off x="5822763" y="1662551"/>
            <a:ext cx="660600" cy="880800"/>
          </a:xfrm>
          <a:prstGeom prst="rect">
            <a:avLst/>
          </a:prstGeom>
          <a:noFill/>
          <a:ln>
            <a:noFill/>
          </a:ln>
        </p:spPr>
      </p:pic>
      <p:cxnSp>
        <p:nvCxnSpPr>
          <p:cNvPr id="386" name="Google Shape;386;p51"/>
          <p:cNvCxnSpPr>
            <a:stCxn id="376" idx="3"/>
            <a:endCxn id="385" idx="1"/>
          </p:cNvCxnSpPr>
          <p:nvPr/>
        </p:nvCxnSpPr>
        <p:spPr>
          <a:xfrm>
            <a:off x="4880050" y="2102969"/>
            <a:ext cx="942600" cy="0"/>
          </a:xfrm>
          <a:prstGeom prst="straightConnector1">
            <a:avLst/>
          </a:prstGeom>
          <a:noFill/>
          <a:ln w="9525" cap="flat" cmpd="sng">
            <a:solidFill>
              <a:schemeClr val="dk2"/>
            </a:solidFill>
            <a:prstDash val="dash"/>
            <a:round/>
            <a:headEnd type="none" w="med" len="med"/>
            <a:tailEnd type="none" w="med" len="med"/>
          </a:ln>
        </p:spPr>
      </p:cxnSp>
      <p:cxnSp>
        <p:nvCxnSpPr>
          <p:cNvPr id="387" name="Google Shape;387;p51"/>
          <p:cNvCxnSpPr>
            <a:stCxn id="378" idx="3"/>
            <a:endCxn id="384" idx="1"/>
          </p:cNvCxnSpPr>
          <p:nvPr/>
        </p:nvCxnSpPr>
        <p:spPr>
          <a:xfrm>
            <a:off x="4880050" y="3657353"/>
            <a:ext cx="649200" cy="0"/>
          </a:xfrm>
          <a:prstGeom prst="straightConnector1">
            <a:avLst/>
          </a:prstGeom>
          <a:noFill/>
          <a:ln w="9525" cap="flat" cmpd="sng">
            <a:solidFill>
              <a:srgbClr val="FF6F00"/>
            </a:solidFill>
            <a:prstDash val="solid"/>
            <a:round/>
            <a:headEnd type="none" w="med" len="med"/>
            <a:tailEnd type="triangle" w="med" len="med"/>
          </a:ln>
        </p:spPr>
      </p:cxnSp>
      <p:pic>
        <p:nvPicPr>
          <p:cNvPr id="388" name="Google Shape;388;p51"/>
          <p:cNvPicPr preferRelativeResize="0"/>
          <p:nvPr/>
        </p:nvPicPr>
        <p:blipFill>
          <a:blip r:embed="rId9">
            <a:alphaModFix/>
          </a:blip>
          <a:stretch>
            <a:fillRect/>
          </a:stretch>
        </p:blipFill>
        <p:spPr>
          <a:xfrm>
            <a:off x="6167250" y="3280568"/>
            <a:ext cx="565200" cy="753600"/>
          </a:xfrm>
          <a:prstGeom prst="rect">
            <a:avLst/>
          </a:prstGeom>
          <a:noFill/>
          <a:ln>
            <a:noFill/>
          </a:ln>
        </p:spPr>
      </p:pic>
      <p:sp>
        <p:nvSpPr>
          <p:cNvPr id="389" name="Google Shape;389;p51"/>
          <p:cNvSpPr txBox="1"/>
          <p:nvPr/>
        </p:nvSpPr>
        <p:spPr>
          <a:xfrm>
            <a:off x="5560250" y="2378800"/>
            <a:ext cx="12144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Data sources</a:t>
            </a:r>
            <a:endParaRPr sz="1000">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9248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794"/>
          <a:stretch/>
        </p:blipFill>
        <p:spPr>
          <a:xfrm>
            <a:off x="187606" y="1359918"/>
            <a:ext cx="8803062" cy="5295433"/>
          </a:xfrm>
          <a:prstGeom prst="rect">
            <a:avLst/>
          </a:prstGeom>
        </p:spPr>
      </p:pic>
      <p:sp>
        <p:nvSpPr>
          <p:cNvPr id="7" name="Title 6"/>
          <p:cNvSpPr>
            <a:spLocks noGrp="1"/>
          </p:cNvSpPr>
          <p:nvPr>
            <p:ph type="title"/>
          </p:nvPr>
        </p:nvSpPr>
        <p:spPr>
          <a:xfrm>
            <a:off x="457200" y="216918"/>
            <a:ext cx="8229600" cy="1143000"/>
          </a:xfrm>
        </p:spPr>
        <p:txBody>
          <a:bodyPr>
            <a:normAutofit/>
          </a:bodyPr>
          <a:lstStyle/>
          <a:p>
            <a:r>
              <a:rPr lang="en-US" sz="4000" dirty="0"/>
              <a:t>Distributed Computing</a:t>
            </a:r>
          </a:p>
        </p:txBody>
      </p:sp>
    </p:spTree>
    <p:extLst>
      <p:ext uri="{BB962C8B-B14F-4D97-AF65-F5344CB8AC3E}">
        <p14:creationId xmlns:p14="http://schemas.microsoft.com/office/powerpoint/2010/main" val="419988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p:nvPr/>
        </p:nvSpPr>
        <p:spPr>
          <a:xfrm>
            <a:off x="488400" y="1482033"/>
            <a:ext cx="8167200" cy="408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API Management deployed in Public Cloud for external use, mainly for Third Party Integration (Large Companies, Accountants) </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Private Cloud for API Management for private APIs for internal and external use, Integration and orchestration, service integration and orchestration</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Access to Legacy System (ESB)</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a:p>
        </p:txBody>
      </p:sp>
      <p:sp>
        <p:nvSpPr>
          <p:cNvPr id="395" name="Google Shape;395;p52"/>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Multi Layer Approach</a:t>
            </a:r>
            <a:endParaRPr/>
          </a:p>
        </p:txBody>
      </p:sp>
    </p:spTree>
    <p:extLst>
      <p:ext uri="{BB962C8B-B14F-4D97-AF65-F5344CB8AC3E}">
        <p14:creationId xmlns:p14="http://schemas.microsoft.com/office/powerpoint/2010/main" val="102682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4" name="Picture 3">
            <a:extLst>
              <a:ext uri="{FF2B5EF4-FFF2-40B4-BE49-F238E27FC236}">
                <a16:creationId xmlns:a16="http://schemas.microsoft.com/office/drawing/2014/main" id="{A10DDAB7-D369-2D43-8610-946BC472D914}"/>
              </a:ext>
            </a:extLst>
          </p:cNvPr>
          <p:cNvPicPr>
            <a:picLocks noChangeAspect="1"/>
          </p:cNvPicPr>
          <p:nvPr/>
        </p:nvPicPr>
        <p:blipFill>
          <a:blip r:embed="rId3"/>
          <a:stretch>
            <a:fillRect/>
          </a:stretch>
        </p:blipFill>
        <p:spPr>
          <a:xfrm>
            <a:off x="0" y="709956"/>
            <a:ext cx="9144000" cy="5438088"/>
          </a:xfrm>
          <a:prstGeom prst="rect">
            <a:avLst/>
          </a:prstGeom>
        </p:spPr>
      </p:pic>
    </p:spTree>
    <p:extLst>
      <p:ext uri="{BB962C8B-B14F-4D97-AF65-F5344CB8AC3E}">
        <p14:creationId xmlns:p14="http://schemas.microsoft.com/office/powerpoint/2010/main" val="38681566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72"/>
          <p:cNvPicPr preferRelativeResize="0"/>
          <p:nvPr/>
        </p:nvPicPr>
        <p:blipFill>
          <a:blip r:embed="rId3">
            <a:alphaModFix/>
          </a:blip>
          <a:stretch>
            <a:fillRect/>
          </a:stretch>
        </p:blipFill>
        <p:spPr>
          <a:xfrm>
            <a:off x="3223703" y="150000"/>
            <a:ext cx="5691697" cy="3153000"/>
          </a:xfrm>
          <a:prstGeom prst="rect">
            <a:avLst/>
          </a:prstGeom>
          <a:noFill/>
          <a:ln>
            <a:noFill/>
          </a:ln>
        </p:spPr>
      </p:pic>
      <p:sp>
        <p:nvSpPr>
          <p:cNvPr id="618" name="Google Shape;618;p72"/>
          <p:cNvSpPr txBox="1">
            <a:spLocks noGrp="1"/>
          </p:cNvSpPr>
          <p:nvPr>
            <p:ph type="title" idx="4294967295"/>
          </p:nvPr>
        </p:nvSpPr>
        <p:spPr>
          <a:xfrm>
            <a:off x="376400" y="3255680"/>
            <a:ext cx="8366100" cy="4572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560"/>
              </a:spcBef>
              <a:spcAft>
                <a:spcPts val="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TfL (Transport for London)</a:t>
            </a:r>
            <a:r>
              <a:rPr lang="en" sz="1800" dirty="0">
                <a:solidFill>
                  <a:srgbClr val="666666"/>
                </a:solidFill>
                <a:highlight>
                  <a:srgbClr val="FFFFFF"/>
                </a:highlight>
                <a:latin typeface="Nunito Sans"/>
                <a:ea typeface="Nunito Sans"/>
                <a:cs typeface="Nunito Sans"/>
                <a:sym typeface="Nunito Sans"/>
              </a:rPr>
              <a:t> is a Transportation Service Provider </a:t>
            </a:r>
            <a:br>
              <a:rPr lang="en" sz="1800" dirty="0">
                <a:solidFill>
                  <a:srgbClr val="666666"/>
                </a:solidFill>
                <a:highlight>
                  <a:srgbClr val="FFFFFF"/>
                </a:highlight>
                <a:latin typeface="Nunito Sans"/>
                <a:ea typeface="Nunito Sans"/>
                <a:cs typeface="Nunito Sans"/>
                <a:sym typeface="Nunito Sans"/>
              </a:rPr>
            </a:br>
            <a:r>
              <a:rPr lang="en" sz="1800" dirty="0">
                <a:solidFill>
                  <a:srgbClr val="666666"/>
                </a:solidFill>
                <a:highlight>
                  <a:srgbClr val="FFFFFF"/>
                </a:highlight>
                <a:latin typeface="Nunito Sans"/>
                <a:ea typeface="Nunito Sans"/>
                <a:cs typeface="Nunito Sans"/>
                <a:sym typeface="Nunito Sans"/>
              </a:rPr>
              <a:t>over 150 years.</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TfL Integration Service is a service provided by </a:t>
            </a:r>
            <a:r>
              <a:rPr lang="en" sz="1800" b="1" dirty="0">
                <a:solidFill>
                  <a:srgbClr val="666666"/>
                </a:solidFill>
                <a:highlight>
                  <a:srgbClr val="FFFFFF"/>
                </a:highlight>
                <a:latin typeface="Nunito Sans"/>
                <a:ea typeface="Nunito Sans"/>
                <a:cs typeface="Nunito Sans"/>
                <a:sym typeface="Nunito Sans"/>
              </a:rPr>
              <a:t>IM (Information Management) </a:t>
            </a:r>
            <a:r>
              <a:rPr lang="en" sz="1800" dirty="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100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LondonWorks</a:t>
            </a:r>
            <a:r>
              <a:rPr lang="en" sz="1800" dirty="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dirty="0">
              <a:highlight>
                <a:srgbClr val="FFFFFF"/>
              </a:highlight>
              <a:latin typeface="Nunito Sans"/>
              <a:ea typeface="Nunito Sans"/>
              <a:cs typeface="Nunito Sans"/>
              <a:sym typeface="Nunito Sans"/>
            </a:endParaRPr>
          </a:p>
        </p:txBody>
      </p:sp>
      <p:sp>
        <p:nvSpPr>
          <p:cNvPr id="619" name="Google Shape;619;p72"/>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a:t>
            </a:r>
            <a:endParaRPr sz="3200" b="1">
              <a:solidFill>
                <a:srgbClr val="F46524"/>
              </a:solidFill>
              <a:latin typeface="Nunito Sans"/>
              <a:ea typeface="Nunito Sans"/>
              <a:cs typeface="Nunito Sans"/>
              <a:sym typeface="Nunito Sans"/>
            </a:endParaRPr>
          </a:p>
        </p:txBody>
      </p:sp>
    </p:spTree>
    <p:extLst>
      <p:ext uri="{BB962C8B-B14F-4D97-AF65-F5344CB8AC3E}">
        <p14:creationId xmlns:p14="http://schemas.microsoft.com/office/powerpoint/2010/main" val="869692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74"/>
          <p:cNvPicPr preferRelativeResize="0"/>
          <p:nvPr/>
        </p:nvPicPr>
        <p:blipFill>
          <a:blip r:embed="rId3">
            <a:alphaModFix/>
          </a:blip>
          <a:stretch>
            <a:fillRect/>
          </a:stretch>
        </p:blipFill>
        <p:spPr>
          <a:xfrm>
            <a:off x="3935900" y="2458298"/>
            <a:ext cx="5208098" cy="4823566"/>
          </a:xfrm>
          <a:prstGeom prst="rect">
            <a:avLst/>
          </a:prstGeom>
          <a:noFill/>
          <a:ln>
            <a:noFill/>
          </a:ln>
        </p:spPr>
      </p:pic>
      <p:sp>
        <p:nvSpPr>
          <p:cNvPr id="633" name="Google Shape;633;p74"/>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 Architecture</a:t>
            </a:r>
            <a:endParaRPr sz="3200" b="1">
              <a:solidFill>
                <a:srgbClr val="F46524"/>
              </a:solidFill>
              <a:latin typeface="Nunito Sans"/>
              <a:ea typeface="Nunito Sans"/>
              <a:cs typeface="Nunito Sans"/>
              <a:sym typeface="Nunito Sans"/>
            </a:endParaRPr>
          </a:p>
        </p:txBody>
      </p:sp>
      <p:sp>
        <p:nvSpPr>
          <p:cNvPr id="634" name="Google Shape;634;p74"/>
          <p:cNvSpPr txBox="1">
            <a:spLocks noGrp="1"/>
          </p:cNvSpPr>
          <p:nvPr>
            <p:ph type="title" idx="4294967295"/>
          </p:nvPr>
        </p:nvSpPr>
        <p:spPr>
          <a:xfrm>
            <a:off x="376400" y="1936000"/>
            <a:ext cx="4818600" cy="4831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56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Identity Service</a:t>
            </a:r>
            <a:r>
              <a:rPr lang="en" sz="1400" dirty="0">
                <a:solidFill>
                  <a:srgbClr val="666666"/>
                </a:solidFill>
                <a:highlight>
                  <a:srgbClr val="FFFFFF"/>
                </a:highlight>
                <a:latin typeface="Nunito Sans"/>
                <a:ea typeface="Nunito Sans"/>
                <a:cs typeface="Nunito Sans"/>
                <a:sym typeface="Nunito Sans"/>
              </a:rPr>
              <a:t> - Unified identity across TfL network</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Integration Service </a:t>
            </a:r>
            <a:r>
              <a:rPr lang="en" sz="1400" dirty="0">
                <a:solidFill>
                  <a:srgbClr val="666666"/>
                </a:solidFill>
                <a:highlight>
                  <a:srgbClr val="FFFFFF"/>
                </a:highlight>
                <a:latin typeface="Nunito Sans"/>
                <a:ea typeface="Nunito Sans"/>
                <a:cs typeface="Nunito Sans"/>
                <a:sym typeface="Nunito Sans"/>
              </a:rPr>
              <a:t>- TfL Integration Service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between databases, and various other applications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API Manager</a:t>
            </a:r>
            <a:r>
              <a:rPr lang="en" sz="1400" dirty="0">
                <a:solidFill>
                  <a:srgbClr val="666666"/>
                </a:solidFill>
                <a:highlight>
                  <a:srgbClr val="FFFFFF"/>
                </a:highlight>
                <a:latin typeface="Nunito Sans"/>
                <a:ea typeface="Nunito Sans"/>
                <a:cs typeface="Nunito Sans"/>
                <a:sym typeface="Nunito Sans"/>
              </a:rPr>
              <a:t> - API management for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externally exposed APIs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Analytics</a:t>
            </a:r>
            <a:r>
              <a:rPr lang="en" sz="1400" dirty="0">
                <a:solidFill>
                  <a:srgbClr val="666666"/>
                </a:solidFill>
                <a:highlight>
                  <a:srgbClr val="FFFFFF"/>
                </a:highlight>
                <a:latin typeface="Nunito Sans"/>
                <a:ea typeface="Nunito Sans"/>
                <a:cs typeface="Nunito Sans"/>
                <a:sym typeface="Nunito Sans"/>
              </a:rPr>
              <a:t> - Event filters and alerts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100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Business Process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 on TfL Integration Service</a:t>
            </a:r>
            <a:endParaRPr sz="1400" dirty="0">
              <a:highlight>
                <a:srgbClr val="FFFFFF"/>
              </a:highlight>
              <a:latin typeface="Nunito Sans"/>
              <a:ea typeface="Nunito Sans"/>
              <a:cs typeface="Nunito Sans"/>
              <a:sym typeface="Nunito Sans"/>
            </a:endParaRPr>
          </a:p>
        </p:txBody>
      </p:sp>
    </p:spTree>
    <p:extLst>
      <p:ext uri="{BB962C8B-B14F-4D97-AF65-F5344CB8AC3E}">
        <p14:creationId xmlns:p14="http://schemas.microsoft.com/office/powerpoint/2010/main" val="1596592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Architecture</a:t>
            </a:r>
          </a:p>
        </p:txBody>
      </p:sp>
      <p:sp>
        <p:nvSpPr>
          <p:cNvPr id="3" name="Content Placeholder 2"/>
          <p:cNvSpPr>
            <a:spLocks noGrp="1"/>
          </p:cNvSpPr>
          <p:nvPr>
            <p:ph idx="1"/>
          </p:nvPr>
        </p:nvSpPr>
        <p:spPr/>
        <p:txBody>
          <a:bodyPr/>
          <a:lstStyle/>
          <a:p>
            <a:r>
              <a:rPr lang="en-US" dirty="0"/>
              <a:t>Open Sourced their technology:</a:t>
            </a:r>
          </a:p>
          <a:p>
            <a:pPr lvl="1"/>
            <a:r>
              <a:rPr lang="en-US" dirty="0"/>
              <a:t>Finagle</a:t>
            </a:r>
          </a:p>
          <a:p>
            <a:pPr lvl="1"/>
            <a:r>
              <a:rPr lang="en-US" dirty="0">
                <a:hlinkClick r:id="rId2"/>
              </a:rPr>
              <a:t>http://twitter.github.io/finagle/</a:t>
            </a:r>
            <a:endParaRPr lang="en-US" dirty="0"/>
          </a:p>
          <a:p>
            <a:pPr lvl="1"/>
            <a:r>
              <a:rPr lang="en-US" dirty="0"/>
              <a:t>Called an RPC system, but completely asynchronous</a:t>
            </a:r>
          </a:p>
          <a:p>
            <a:pPr lvl="1"/>
            <a:r>
              <a:rPr lang="en-US" dirty="0"/>
              <a:t>Based on “Services”</a:t>
            </a:r>
          </a:p>
        </p:txBody>
      </p:sp>
    </p:spTree>
    <p:extLst>
      <p:ext uri="{BB962C8B-B14F-4D97-AF65-F5344CB8AC3E}">
        <p14:creationId xmlns:p14="http://schemas.microsoft.com/office/powerpoint/2010/main" val="3242829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hlinkClick r:id="rId2"/>
              </a:rPr>
              <a:t>http://monkey.org/~marius/talks/twittersystems/#4</a:t>
            </a:r>
            <a:r>
              <a:rPr lang="en-US" sz="3200" dirty="0"/>
              <a:t> </a:t>
            </a:r>
          </a:p>
        </p:txBody>
      </p:sp>
      <p:pic>
        <p:nvPicPr>
          <p:cNvPr id="4" name="Picture 3"/>
          <p:cNvPicPr>
            <a:picLocks noChangeAspect="1"/>
          </p:cNvPicPr>
          <p:nvPr/>
        </p:nvPicPr>
        <p:blipFill>
          <a:blip r:embed="rId3"/>
          <a:stretch>
            <a:fillRect/>
          </a:stretch>
        </p:blipFill>
        <p:spPr>
          <a:xfrm>
            <a:off x="762000" y="1417638"/>
            <a:ext cx="6924842" cy="4468282"/>
          </a:xfrm>
          <a:prstGeom prst="rect">
            <a:avLst/>
          </a:prstGeom>
        </p:spPr>
      </p:pic>
    </p:spTree>
    <p:extLst>
      <p:ext uri="{BB962C8B-B14F-4D97-AF65-F5344CB8AC3E}">
        <p14:creationId xmlns:p14="http://schemas.microsoft.com/office/powerpoint/2010/main" val="2746753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Boeing Digital Airline</a:t>
            </a:r>
          </a:p>
        </p:txBody>
      </p:sp>
      <p:sp>
        <p:nvSpPr>
          <p:cNvPr id="4" name="Slide Number Placeholder 3"/>
          <p:cNvSpPr>
            <a:spLocks noGrp="1"/>
          </p:cNvSpPr>
          <p:nvPr>
            <p:ph type="sldNum" sz="quarter" idx="4294967295"/>
          </p:nvPr>
        </p:nvSpPr>
        <p:spPr>
          <a:xfrm>
            <a:off x="107950" y="6554788"/>
            <a:ext cx="242888" cy="266700"/>
          </a:xfrm>
          <a:prstGeom prst="rect">
            <a:avLst/>
          </a:prstGeom>
        </p:spPr>
        <p:txBody>
          <a:bodyPr/>
          <a:lstStyle/>
          <a:p>
            <a:pPr>
              <a:defRPr/>
            </a:pPr>
            <a:fld id="{666A7ED7-98D3-3C45-8C6B-6A71D3302E05}" type="slidenum">
              <a:rPr lang="en-US" smtClean="0"/>
              <a:pPr>
                <a:defRPr/>
              </a:pPr>
              <a:t>46</a:t>
            </a:fld>
            <a:endParaRPr lang="en-US"/>
          </a:p>
        </p:txBody>
      </p:sp>
      <p:pic>
        <p:nvPicPr>
          <p:cNvPr id="3" name="Picture 2"/>
          <p:cNvPicPr>
            <a:picLocks noChangeAspect="1"/>
          </p:cNvPicPr>
          <p:nvPr/>
        </p:nvPicPr>
        <p:blipFill>
          <a:blip r:embed="rId2"/>
          <a:stretch>
            <a:fillRect/>
          </a:stretch>
        </p:blipFill>
        <p:spPr>
          <a:xfrm>
            <a:off x="0" y="1417638"/>
            <a:ext cx="9144000" cy="5143500"/>
          </a:xfrm>
          <a:prstGeom prst="rect">
            <a:avLst/>
          </a:prstGeom>
        </p:spPr>
      </p:pic>
    </p:spTree>
    <p:extLst>
      <p:ext uri="{BB962C8B-B14F-4D97-AF65-F5344CB8AC3E}">
        <p14:creationId xmlns:p14="http://schemas.microsoft.com/office/powerpoint/2010/main" val="366085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a:blip r:embed="rId3"/>
          <a:stretch>
            <a:fillRect/>
          </a:stretch>
        </p:blipFill>
        <p:spPr>
          <a:xfrm>
            <a:off x="304800" y="609600"/>
            <a:ext cx="8534400" cy="5676900"/>
          </a:xfrm>
          <a:prstGeom prst="rect">
            <a:avLst/>
          </a:prstGeom>
        </p:spPr>
      </p:pic>
      <p:sp>
        <p:nvSpPr>
          <p:cNvPr id="146" name="Shape 146"/>
          <p:cNvSpPr txBox="1">
            <a:spLocks noGrp="1"/>
          </p:cNvSpPr>
          <p:nvPr>
            <p:ph type="title"/>
          </p:nvPr>
        </p:nvSpPr>
        <p:spPr>
          <a:xfrm>
            <a:off x="174000" y="43975"/>
            <a:ext cx="8795999" cy="632699"/>
          </a:xfrm>
          <a:prstGeom prst="rect">
            <a:avLst/>
          </a:prstGeom>
        </p:spPr>
        <p:txBody>
          <a:bodyPr lIns="91425" tIns="91425" rIns="91425" bIns="91425" anchor="t" anchorCtr="0">
            <a:noAutofit/>
          </a:bodyPr>
          <a:lstStyle/>
          <a:p>
            <a:pPr lvl="0" rtl="0">
              <a:buClr>
                <a:schemeClr val="dk1"/>
              </a:buClr>
              <a:buSzPct val="61111"/>
              <a:buFont typeface="Arial"/>
              <a:buNone/>
            </a:pPr>
            <a:r>
              <a:rPr lang="en" sz="1800" dirty="0">
                <a:solidFill>
                  <a:srgbClr val="FF9900"/>
                </a:solidFill>
              </a:rPr>
              <a:t>Case Study : Boeing - A PaaS </a:t>
            </a:r>
            <a:r>
              <a:rPr lang="en-US" sz="1800" dirty="0">
                <a:solidFill>
                  <a:srgbClr val="FF9900"/>
                </a:solidFill>
              </a:rPr>
              <a:t>based Integration and API ecosystem</a:t>
            </a:r>
            <a:endParaRPr lang="en" sz="1800" dirty="0">
              <a:solidFill>
                <a:srgbClr val="FF9900"/>
              </a:solidFill>
            </a:endParaRPr>
          </a:p>
          <a:p>
            <a:endParaRPr lang="en" sz="1800" dirty="0">
              <a:solidFill>
                <a:srgbClr val="FF9900"/>
              </a:solidFill>
            </a:endParaRPr>
          </a:p>
        </p:txBody>
      </p:sp>
    </p:spTree>
    <p:extLst>
      <p:ext uri="{BB962C8B-B14F-4D97-AF65-F5344CB8AC3E}">
        <p14:creationId xmlns:p14="http://schemas.microsoft.com/office/powerpoint/2010/main" val="275607329"/>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stretch>
            <a:fillRect/>
          </a:stretch>
        </p:blipFill>
        <p:spPr>
          <a:xfrm>
            <a:off x="193637" y="792375"/>
            <a:ext cx="8601075" cy="5172075"/>
          </a:xfrm>
          <a:prstGeom prst="rect">
            <a:avLst/>
          </a:prstGeom>
        </p:spPr>
      </p:pic>
      <p:sp>
        <p:nvSpPr>
          <p:cNvPr id="49" name="Shape 49"/>
          <p:cNvSpPr txBox="1">
            <a:spLocks noGrp="1"/>
          </p:cNvSpPr>
          <p:nvPr>
            <p:ph type="title"/>
          </p:nvPr>
        </p:nvSpPr>
        <p:spPr>
          <a:xfrm>
            <a:off x="171825" y="274650"/>
            <a:ext cx="8795999" cy="632699"/>
          </a:xfrm>
          <a:prstGeom prst="rect">
            <a:avLst/>
          </a:prstGeom>
        </p:spPr>
        <p:txBody>
          <a:bodyPr lIns="91425" tIns="91425" rIns="91425" bIns="91425" anchor="t" anchorCtr="0">
            <a:noAutofit/>
          </a:bodyPr>
          <a:lstStyle/>
          <a:p>
            <a:pPr lvl="0" rtl="0">
              <a:buNone/>
            </a:pPr>
            <a:r>
              <a:rPr lang="en" sz="1800" dirty="0">
                <a:solidFill>
                  <a:srgbClr val="FF9900"/>
                </a:solidFill>
              </a:rPr>
              <a:t>Case Study : Multi-tenanted Mobile Orchestration Gateway Platform</a:t>
            </a:r>
          </a:p>
        </p:txBody>
      </p:sp>
    </p:spTree>
    <p:extLst>
      <p:ext uri="{BB962C8B-B14F-4D97-AF65-F5344CB8AC3E}">
        <p14:creationId xmlns:p14="http://schemas.microsoft.com/office/powerpoint/2010/main" val="3560393299"/>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TV company</a:t>
            </a:r>
          </a:p>
        </p:txBody>
      </p:sp>
      <p:sp>
        <p:nvSpPr>
          <p:cNvPr id="3" name="Text Placeholder 2"/>
          <p:cNvSpPr>
            <a:spLocks noGrp="1"/>
          </p:cNvSpPr>
          <p:nvPr>
            <p:ph type="body" idx="1"/>
          </p:nvPr>
        </p:nvSpPr>
        <p:spPr/>
        <p:txBody>
          <a:bodyPr/>
          <a:lstStyle/>
          <a:p>
            <a:r>
              <a:rPr lang="en-US" dirty="0"/>
              <a:t>Needed to scale up to provide instant pay-as-you-go on mobile devices</a:t>
            </a:r>
          </a:p>
          <a:p>
            <a:r>
              <a:rPr lang="en-US" dirty="0"/>
              <a:t>Support Disaster Recovery (DR)</a:t>
            </a:r>
          </a:p>
          <a:p>
            <a:r>
              <a:rPr lang="en-US" dirty="0"/>
              <a:t>Elastic Scale e.g. during an important football match</a:t>
            </a:r>
          </a:p>
        </p:txBody>
      </p:sp>
    </p:spTree>
    <p:extLst>
      <p:ext uri="{BB962C8B-B14F-4D97-AF65-F5344CB8AC3E}">
        <p14:creationId xmlns:p14="http://schemas.microsoft.com/office/powerpoint/2010/main" val="41618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is Distributed Computing important?</a:t>
            </a:r>
          </a:p>
        </p:txBody>
      </p:sp>
      <p:sp>
        <p:nvSpPr>
          <p:cNvPr id="3" name="Content Placeholder 2"/>
          <p:cNvSpPr>
            <a:spLocks noGrp="1"/>
          </p:cNvSpPr>
          <p:nvPr>
            <p:ph idx="1"/>
          </p:nvPr>
        </p:nvSpPr>
        <p:spPr/>
        <p:txBody>
          <a:bodyPr/>
          <a:lstStyle/>
          <a:p>
            <a:r>
              <a:rPr lang="en-US" dirty="0"/>
              <a:t>Scale</a:t>
            </a:r>
          </a:p>
          <a:p>
            <a:r>
              <a:rPr lang="en-US" dirty="0"/>
              <a:t>Evolution</a:t>
            </a:r>
          </a:p>
          <a:p>
            <a:r>
              <a:rPr lang="en-US" dirty="0"/>
              <a:t>Integration</a:t>
            </a:r>
          </a:p>
          <a:p>
            <a:r>
              <a:rPr lang="en-US" dirty="0"/>
              <a:t>Cross-boundary</a:t>
            </a:r>
          </a:p>
          <a:p>
            <a:r>
              <a:rPr lang="en-US" dirty="0"/>
              <a:t>Resilience</a:t>
            </a:r>
          </a:p>
        </p:txBody>
      </p:sp>
    </p:spTree>
    <p:extLst>
      <p:ext uri="{BB962C8B-B14F-4D97-AF65-F5344CB8AC3E}">
        <p14:creationId xmlns:p14="http://schemas.microsoft.com/office/powerpoint/2010/main" val="1914976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4" name="Rectangle 3"/>
          <p:cNvSpPr/>
          <p:nvPr/>
        </p:nvSpPr>
        <p:spPr>
          <a:xfrm>
            <a:off x="1594096" y="2320684"/>
            <a:ext cx="2288547" cy="2627194"/>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en-US" sz="1200" b="1">
                <a:solidFill>
                  <a:schemeClr val="tx2">
                    <a:lumMod val="50000"/>
                  </a:schemeClr>
                </a:solidFill>
              </a:rPr>
              <a:t>Existing architecture</a:t>
            </a:r>
          </a:p>
          <a:p>
            <a:pPr algn="ctr"/>
            <a:endParaRPr lang="en-US" sz="1200" b="1">
              <a:solidFill>
                <a:schemeClr val="tx2">
                  <a:lumMod val="50000"/>
                </a:schemeClr>
              </a:solidFill>
            </a:endParaRPr>
          </a:p>
          <a:p>
            <a:pPr algn="ctr"/>
            <a:r>
              <a:rPr lang="en-US" sz="1200" b="1">
                <a:solidFill>
                  <a:schemeClr val="tx2">
                    <a:lumMod val="50000"/>
                  </a:schemeClr>
                </a:solidFill>
              </a:rPr>
              <a:t>(no changes)</a:t>
            </a: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p:txBody>
      </p:sp>
      <p:sp>
        <p:nvSpPr>
          <p:cNvPr id="5" name="Rounded Rectangle 4"/>
          <p:cNvSpPr/>
          <p:nvPr/>
        </p:nvSpPr>
        <p:spPr>
          <a:xfrm>
            <a:off x="4797043" y="33776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2">
                    <a:lumMod val="50000"/>
                  </a:schemeClr>
                </a:solidFill>
              </a:rPr>
              <a:t>Integration Layer</a:t>
            </a:r>
          </a:p>
        </p:txBody>
      </p:sp>
      <p:sp>
        <p:nvSpPr>
          <p:cNvPr id="6" name="Rounded Rectangle 5"/>
          <p:cNvSpPr/>
          <p:nvPr/>
        </p:nvSpPr>
        <p:spPr>
          <a:xfrm>
            <a:off x="4784343" y="42031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2">
                    <a:lumMod val="50000"/>
                  </a:schemeClr>
                </a:solidFill>
              </a:rPr>
              <a:t>Cloud/NoSQL Multi-Master Database </a:t>
            </a:r>
          </a:p>
        </p:txBody>
      </p:sp>
      <p:sp>
        <p:nvSpPr>
          <p:cNvPr id="7" name="Rounded Rectangle 6"/>
          <p:cNvSpPr/>
          <p:nvPr/>
        </p:nvSpPr>
        <p:spPr>
          <a:xfrm>
            <a:off x="4784343" y="2602929"/>
            <a:ext cx="3022410" cy="521686"/>
          </a:xfrm>
          <a:prstGeom prst="roundRect">
            <a:avLst>
              <a:gd name="adj" fmla="val 1312"/>
            </a:avLst>
          </a:prstGeom>
          <a:solidFill>
            <a:schemeClr val="bg1">
              <a:lumMod val="95000"/>
            </a:schemeClr>
          </a:solidFill>
          <a:ln w="12700">
            <a:solidFill>
              <a:schemeClr val="tx1">
                <a:lumMod val="75000"/>
                <a:lumOff val="25000"/>
              </a:schemeClr>
            </a:solidFill>
            <a:prstDash val="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2">
                    <a:lumMod val="50000"/>
                  </a:schemeClr>
                </a:solidFill>
              </a:rPr>
              <a:t>RESTful Services</a:t>
            </a:r>
          </a:p>
          <a:p>
            <a:pPr algn="ctr"/>
            <a:endParaRPr lang="en-US" sz="1200" b="1">
              <a:solidFill>
                <a:schemeClr val="tx2">
                  <a:lumMod val="50000"/>
                </a:schemeClr>
              </a:solidFill>
            </a:endParaRPr>
          </a:p>
        </p:txBody>
      </p:sp>
      <p:sp>
        <p:nvSpPr>
          <p:cNvPr id="8" name="TextBox 7"/>
          <p:cNvSpPr txBox="1"/>
          <p:nvPr/>
        </p:nvSpPr>
        <p:spPr>
          <a:xfrm>
            <a:off x="3844543" y="4123515"/>
            <a:ext cx="1072880" cy="307777"/>
          </a:xfrm>
          <a:prstGeom prst="rect">
            <a:avLst/>
          </a:prstGeom>
          <a:noFill/>
          <a:ln>
            <a:noFill/>
          </a:ln>
        </p:spPr>
        <p:txBody>
          <a:bodyPr wrap="none" rtlCol="0">
            <a:spAutoFit/>
          </a:bodyPr>
          <a:lstStyle/>
          <a:p>
            <a:r>
              <a:rPr lang="en-US" sz="1400">
                <a:solidFill>
                  <a:schemeClr val="tx2">
                    <a:lumMod val="50000"/>
                  </a:schemeClr>
                </a:solidFill>
              </a:rPr>
              <a:t>Replication</a:t>
            </a:r>
          </a:p>
        </p:txBody>
      </p:sp>
      <p:sp>
        <p:nvSpPr>
          <p:cNvPr id="9" name="Rectangle 8"/>
          <p:cNvSpPr/>
          <p:nvPr/>
        </p:nvSpPr>
        <p:spPr>
          <a:xfrm>
            <a:off x="4619243" y="2396315"/>
            <a:ext cx="3302000" cy="3048000"/>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2">
                  <a:lumMod val="50000"/>
                </a:schemeClr>
              </a:solidFill>
            </a:endParaRPr>
          </a:p>
        </p:txBody>
      </p:sp>
      <p:cxnSp>
        <p:nvCxnSpPr>
          <p:cNvPr id="10" name="Straight Arrow Connector 9"/>
          <p:cNvCxnSpPr>
            <a:endCxn id="6" idx="1"/>
          </p:cNvCxnSpPr>
          <p:nvPr/>
        </p:nvCxnSpPr>
        <p:spPr>
          <a:xfrm flipV="1">
            <a:off x="3857243" y="4463972"/>
            <a:ext cx="927100" cy="2443"/>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1"/>
            <a:endCxn id="4" idx="3"/>
          </p:cNvCxnSpPr>
          <p:nvPr/>
        </p:nvCxnSpPr>
        <p:spPr>
          <a:xfrm flipH="1" flipV="1">
            <a:off x="3882643" y="3634281"/>
            <a:ext cx="914400" cy="4191"/>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7243" y="3298015"/>
            <a:ext cx="1072792" cy="307777"/>
          </a:xfrm>
          <a:prstGeom prst="rect">
            <a:avLst/>
          </a:prstGeom>
          <a:noFill/>
          <a:ln>
            <a:noFill/>
          </a:ln>
        </p:spPr>
        <p:txBody>
          <a:bodyPr wrap="none" rtlCol="0">
            <a:spAutoFit/>
          </a:bodyPr>
          <a:lstStyle/>
          <a:p>
            <a:r>
              <a:rPr lang="en-US" sz="1400">
                <a:solidFill>
                  <a:schemeClr val="tx2">
                    <a:lumMod val="50000"/>
                  </a:schemeClr>
                </a:solidFill>
              </a:rPr>
              <a:t>Notification</a:t>
            </a:r>
          </a:p>
        </p:txBody>
      </p:sp>
      <p:sp>
        <p:nvSpPr>
          <p:cNvPr id="13" name="TextBox 12"/>
          <p:cNvSpPr txBox="1"/>
          <p:nvPr/>
        </p:nvSpPr>
        <p:spPr>
          <a:xfrm>
            <a:off x="5559043" y="4949015"/>
            <a:ext cx="1582484" cy="523220"/>
          </a:xfrm>
          <a:prstGeom prst="rect">
            <a:avLst/>
          </a:prstGeom>
          <a:noFill/>
        </p:spPr>
        <p:txBody>
          <a:bodyPr wrap="none" rtlCol="0">
            <a:spAutoFit/>
          </a:bodyPr>
          <a:lstStyle/>
          <a:p>
            <a:pPr algn="ctr"/>
            <a:r>
              <a:rPr lang="en-US" sz="1400" b="1" dirty="0">
                <a:solidFill>
                  <a:schemeClr val="tx2">
                    <a:lumMod val="50000"/>
                  </a:schemeClr>
                </a:solidFill>
              </a:rPr>
              <a:t>Cloud Platform</a:t>
            </a:r>
          </a:p>
          <a:p>
            <a:pPr algn="ctr"/>
            <a:r>
              <a:rPr lang="en-US" sz="1400" dirty="0">
                <a:solidFill>
                  <a:schemeClr val="tx2">
                    <a:lumMod val="50000"/>
                  </a:schemeClr>
                </a:solidFill>
              </a:rPr>
              <a:t>Cloud Datacenter</a:t>
            </a:r>
          </a:p>
        </p:txBody>
      </p:sp>
      <p:sp>
        <p:nvSpPr>
          <p:cNvPr id="14" name="Rectangle 13"/>
          <p:cNvSpPr/>
          <p:nvPr/>
        </p:nvSpPr>
        <p:spPr>
          <a:xfrm>
            <a:off x="46192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a:solidFill>
                  <a:schemeClr val="tx2">
                    <a:lumMod val="50000"/>
                  </a:schemeClr>
                </a:solidFill>
              </a:rPr>
              <a:t>Clients</a:t>
            </a:r>
            <a:endParaRPr lang="en-US" sz="1200" b="1" dirty="0">
              <a:solidFill>
                <a:schemeClr val="tx2">
                  <a:lumMod val="50000"/>
                </a:schemeClr>
              </a:solidFill>
            </a:endParaRPr>
          </a:p>
          <a:p>
            <a:pPr algn="ctr"/>
            <a:endParaRPr lang="en-US" sz="1200" b="1" dirty="0">
              <a:solidFill>
                <a:schemeClr val="tx2">
                  <a:lumMod val="50000"/>
                </a:schemeClr>
              </a:solidFill>
            </a:endParaRPr>
          </a:p>
        </p:txBody>
      </p:sp>
      <p:sp>
        <p:nvSpPr>
          <p:cNvPr id="15" name="Rectangle 14"/>
          <p:cNvSpPr/>
          <p:nvPr/>
        </p:nvSpPr>
        <p:spPr>
          <a:xfrm>
            <a:off x="57368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a:solidFill>
                  <a:schemeClr val="tx2">
                    <a:lumMod val="50000"/>
                  </a:schemeClr>
                </a:solidFill>
              </a:rPr>
              <a:t>Clients</a:t>
            </a:r>
            <a:endParaRPr lang="en-US" sz="1200" b="1" dirty="0">
              <a:solidFill>
                <a:schemeClr val="tx2">
                  <a:lumMod val="50000"/>
                </a:schemeClr>
              </a:solidFill>
            </a:endParaRPr>
          </a:p>
          <a:p>
            <a:pPr algn="ctr"/>
            <a:endParaRPr lang="en-US" sz="1200" b="1" dirty="0">
              <a:solidFill>
                <a:schemeClr val="tx2">
                  <a:lumMod val="50000"/>
                </a:schemeClr>
              </a:solidFill>
            </a:endParaRPr>
          </a:p>
        </p:txBody>
      </p:sp>
      <p:sp>
        <p:nvSpPr>
          <p:cNvPr id="16" name="Rectangle 15"/>
          <p:cNvSpPr/>
          <p:nvPr/>
        </p:nvSpPr>
        <p:spPr>
          <a:xfrm>
            <a:off x="68544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a:solidFill>
                  <a:schemeClr val="tx2">
                    <a:lumMod val="50000"/>
                  </a:schemeClr>
                </a:solidFill>
              </a:rPr>
              <a:t>Clients</a:t>
            </a:r>
            <a:endParaRPr lang="en-US" sz="1200" b="1" dirty="0">
              <a:solidFill>
                <a:schemeClr val="tx2">
                  <a:lumMod val="50000"/>
                </a:schemeClr>
              </a:solidFill>
            </a:endParaRPr>
          </a:p>
          <a:p>
            <a:pPr algn="ctr"/>
            <a:endParaRPr lang="en-US" sz="1200" b="1" dirty="0">
              <a:solidFill>
                <a:schemeClr val="tx2">
                  <a:lumMod val="50000"/>
                </a:schemeClr>
              </a:solidFill>
            </a:endParaRPr>
          </a:p>
        </p:txBody>
      </p:sp>
    </p:spTree>
    <p:extLst>
      <p:ext uri="{BB962C8B-B14F-4D97-AF65-F5344CB8AC3E}">
        <p14:creationId xmlns:p14="http://schemas.microsoft.com/office/powerpoint/2010/main" val="2434849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Anti-patterns</a:t>
            </a:r>
          </a:p>
        </p:txBody>
      </p:sp>
      <p:sp>
        <p:nvSpPr>
          <p:cNvPr id="66563" name="Rectangle 3"/>
          <p:cNvSpPr>
            <a:spLocks noGrp="1" noChangeArrowheads="1"/>
          </p:cNvSpPr>
          <p:nvPr>
            <p:ph type="body" idx="1"/>
          </p:nvPr>
        </p:nvSpPr>
        <p:spPr/>
        <p:txBody>
          <a:bodyPr>
            <a:normAutofit fontScale="85000" lnSpcReduction="10000"/>
          </a:bodyPr>
          <a:lstStyle/>
          <a:p>
            <a:r>
              <a:rPr lang="en-US" sz="2000"/>
              <a:t>Use a full waterfall model</a:t>
            </a:r>
          </a:p>
          <a:p>
            <a:r>
              <a:rPr lang="en-US" sz="2000"/>
              <a:t>Don</a:t>
            </a:r>
            <a:r>
              <a:rPr lang="ja-JP" altLang="en-US" sz="2000">
                <a:latin typeface="Arial"/>
              </a:rPr>
              <a:t>’</a:t>
            </a:r>
            <a:r>
              <a:rPr lang="en-US" sz="2000"/>
              <a:t>t budget time for integration test</a:t>
            </a:r>
          </a:p>
          <a:p>
            <a:pPr lvl="1"/>
            <a:r>
              <a:rPr lang="en-US" sz="2000"/>
              <a:t>Assume that standard coding unit test-&gt;integration test will work</a:t>
            </a:r>
          </a:p>
          <a:p>
            <a:r>
              <a:rPr lang="en-US" sz="2000"/>
              <a:t>Build unit tests that don</a:t>
            </a:r>
            <a:r>
              <a:rPr lang="ja-JP" altLang="en-US" sz="2000">
                <a:latin typeface="Arial"/>
              </a:rPr>
              <a:t>’</a:t>
            </a:r>
            <a:r>
              <a:rPr lang="en-US" sz="2000"/>
              <a:t>t test interoperability</a:t>
            </a:r>
          </a:p>
          <a:p>
            <a:pPr lvl="1"/>
            <a:r>
              <a:rPr lang="en-US" sz="2000"/>
              <a:t>E.g. Simulate XML request/response inside the calling system rather than calling a remote system</a:t>
            </a:r>
          </a:p>
          <a:p>
            <a:r>
              <a:rPr lang="en-US" sz="2000"/>
              <a:t>Wait until all the systems are ready before starting any integration test</a:t>
            </a:r>
          </a:p>
          <a:p>
            <a:pPr lvl="1"/>
            <a:r>
              <a:rPr lang="en-US" sz="2000"/>
              <a:t>A delay to one system will hold up testing all the others</a:t>
            </a:r>
          </a:p>
          <a:p>
            <a:r>
              <a:rPr lang="en-US" sz="2000"/>
              <a:t>Don</a:t>
            </a:r>
            <a:r>
              <a:rPr lang="ja-JP" altLang="en-US" sz="2000">
                <a:latin typeface="Arial"/>
              </a:rPr>
              <a:t>’</a:t>
            </a:r>
            <a:r>
              <a:rPr lang="en-US" sz="2000"/>
              <a:t>t bother with continuous build and test</a:t>
            </a:r>
          </a:p>
          <a:p>
            <a:pPr lvl="1"/>
            <a:r>
              <a:rPr lang="en-US" sz="2000"/>
              <a:t>Even better build by hand</a:t>
            </a:r>
          </a:p>
          <a:p>
            <a:pPr lvl="1"/>
            <a:r>
              <a:rPr lang="en-US" sz="2000" b="1"/>
              <a:t>Even better </a:t>
            </a:r>
            <a:r>
              <a:rPr lang="en-US" sz="2000"/>
              <a:t>test by hand too</a:t>
            </a:r>
            <a:endParaRPr lang="en-US" sz="2000" b="1"/>
          </a:p>
          <a:p>
            <a:r>
              <a:rPr lang="en-US" sz="2000"/>
              <a:t>Have a nice complex process to hand over from development to test</a:t>
            </a:r>
          </a:p>
          <a:p>
            <a:pPr lvl="1"/>
            <a:r>
              <a:rPr lang="en-US" sz="2000"/>
              <a:t>That way each defect will take a long time</a:t>
            </a:r>
          </a:p>
          <a:p>
            <a:r>
              <a:rPr lang="en-US" sz="2000"/>
              <a:t>Wait until the project is failing to find out your team doesn</a:t>
            </a:r>
            <a:r>
              <a:rPr lang="ja-JP" altLang="en-US" sz="2000">
                <a:latin typeface="Arial"/>
              </a:rPr>
              <a:t>’</a:t>
            </a:r>
            <a:r>
              <a:rPr lang="en-US" sz="2000"/>
              <a:t>t have the skills</a:t>
            </a:r>
          </a:p>
          <a:p>
            <a:endParaRPr lang="en-US" sz="2000"/>
          </a:p>
          <a:p>
            <a:endParaRPr lang="en-US" sz="2000"/>
          </a:p>
          <a:p>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4084570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6"/>
          <p:cNvSpPr>
            <a:spLocks noGrp="1" noChangeArrowheads="1"/>
          </p:cNvSpPr>
          <p:nvPr>
            <p:ph type="title"/>
          </p:nvPr>
        </p:nvSpPr>
        <p:spPr/>
        <p:txBody>
          <a:bodyPr/>
          <a:lstStyle/>
          <a:p>
            <a:r>
              <a:rPr lang="en-US"/>
              <a:t>Questions?</a:t>
            </a:r>
          </a:p>
        </p:txBody>
      </p:sp>
    </p:spTree>
    <p:extLst>
      <p:ext uri="{BB962C8B-B14F-4D97-AF65-F5344CB8AC3E}">
        <p14:creationId xmlns:p14="http://schemas.microsoft.com/office/powerpoint/2010/main" val="208239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3" name="Text Box 11"/>
          <p:cNvSpPr txBox="1">
            <a:spLocks noChangeArrowheads="1"/>
          </p:cNvSpPr>
          <p:nvPr/>
        </p:nvSpPr>
        <p:spPr bwMode="auto">
          <a:xfrm>
            <a:off x="5410200" y="5558550"/>
            <a:ext cx="3640390" cy="461665"/>
          </a:xfrm>
          <a:prstGeom prst="rect">
            <a:avLst/>
          </a:prstGeom>
          <a:noFill/>
          <a:ln>
            <a:noFill/>
          </a:ln>
          <a:effectLst/>
          <a:extLst>
            <a:ext uri="{909E8E84-426E-40dd-AFC4-6F175D3DCCD1}">
              <a14:hiddenFill xmlns:a14="http://schemas.microsoft.com/office/drawing/2010/main" xmlns="">
                <a:solidFill>
                  <a:srgbClr val="3399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200" dirty="0">
                <a:effectLst/>
                <a:latin typeface="Trebuchet MS" charset="0"/>
              </a:rPr>
              <a:t>Source: Interview with Werner </a:t>
            </a:r>
            <a:r>
              <a:rPr lang="en-US" sz="1200" dirty="0" err="1">
                <a:effectLst/>
                <a:latin typeface="Trebuchet MS" charset="0"/>
              </a:rPr>
              <a:t>Vogels</a:t>
            </a:r>
            <a:r>
              <a:rPr lang="en-US" sz="1200" dirty="0">
                <a:effectLst/>
                <a:latin typeface="Trebuchet MS" charset="0"/>
              </a:rPr>
              <a:t>, ACM Queue</a:t>
            </a:r>
          </a:p>
          <a:p>
            <a:pPr eaLnBrk="0" hangingPunct="0"/>
            <a:r>
              <a:rPr lang="en-US" sz="1200" dirty="0">
                <a:latin typeface="Trebuchet MS" charset="0"/>
              </a:rPr>
              <a:t>https://</a:t>
            </a:r>
            <a:r>
              <a:rPr lang="en-US" sz="1200" dirty="0" err="1">
                <a:latin typeface="Trebuchet MS" charset="0"/>
              </a:rPr>
              <a:t>queue.acm.org</a:t>
            </a:r>
            <a:r>
              <a:rPr lang="en-US" sz="1200" dirty="0">
                <a:latin typeface="Trebuchet MS" charset="0"/>
              </a:rPr>
              <a:t>/</a:t>
            </a:r>
            <a:r>
              <a:rPr lang="en-US" sz="1200" dirty="0" err="1">
                <a:latin typeface="Trebuchet MS" charset="0"/>
              </a:rPr>
              <a:t>detail.cfm?id</a:t>
            </a:r>
            <a:r>
              <a:rPr lang="en-US" sz="1200" dirty="0">
                <a:latin typeface="Trebuchet MS" charset="0"/>
              </a:rPr>
              <a:t>=1142065</a:t>
            </a:r>
            <a:endParaRPr lang="en-US" sz="1200" dirty="0">
              <a:effectLst/>
              <a:latin typeface="Trebuchet MS" charset="0"/>
            </a:endParaRPr>
          </a:p>
        </p:txBody>
      </p:sp>
      <p:pic>
        <p:nvPicPr>
          <p:cNvPr id="2" name="Picture 1"/>
          <p:cNvPicPr>
            <a:picLocks noChangeAspect="1"/>
          </p:cNvPicPr>
          <p:nvPr/>
        </p:nvPicPr>
        <p:blipFill>
          <a:blip r:embed="rId3"/>
          <a:stretch>
            <a:fillRect/>
          </a:stretch>
        </p:blipFill>
        <p:spPr>
          <a:xfrm>
            <a:off x="60250" y="0"/>
            <a:ext cx="8991600" cy="5626100"/>
          </a:xfrm>
          <a:prstGeom prst="rect">
            <a:avLst/>
          </a:prstGeom>
        </p:spPr>
      </p:pic>
    </p:spTree>
    <p:extLst>
      <p:ext uri="{BB962C8B-B14F-4D97-AF65-F5344CB8AC3E}">
        <p14:creationId xmlns:p14="http://schemas.microsoft.com/office/powerpoint/2010/main" val="366470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ja-JP" altLang="en-US">
                <a:latin typeface="Arial"/>
              </a:rPr>
              <a:t>“</a:t>
            </a:r>
            <a:r>
              <a:rPr lang="en-US"/>
              <a:t>Obidos</a:t>
            </a:r>
            <a:r>
              <a:rPr lang="ja-JP" altLang="en-US">
                <a:latin typeface="Arial"/>
              </a:rPr>
              <a:t>”</a:t>
            </a:r>
            <a:endParaRPr lang="en-US"/>
          </a:p>
        </p:txBody>
      </p:sp>
      <p:sp>
        <p:nvSpPr>
          <p:cNvPr id="408579"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0"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1"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2"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sp>
        <p:nvSpPr>
          <p:cNvPr id="408586"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3399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8587"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xmlns="">
                <a:solidFill>
                  <a:srgbClr val="3399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8602"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57512"/>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08606"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09912"/>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08607" name="Picture 3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03587"/>
            <a:ext cx="1143000" cy="873125"/>
          </a:xfrm>
          <a:prstGeom prst="rect">
            <a:avLst/>
          </a:prstGeom>
          <a:noFill/>
          <a:extLst>
            <a:ext uri="{909E8E84-426E-40dd-AFC4-6F175D3DCCD1}">
              <a14:hiddenFill xmlns:a14="http://schemas.microsoft.com/office/drawing/2010/main" xmlns="">
                <a:solidFill>
                  <a:srgbClr val="FFFFFF"/>
                </a:solidFill>
              </a14:hiddenFill>
            </a:ext>
          </a:extLst>
        </p:spPr>
      </p:pic>
      <p:pic>
        <p:nvPicPr>
          <p:cNvPr id="408608" name="Picture 3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97262"/>
            <a:ext cx="1143000" cy="8731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8779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t>But it was Successful!</a:t>
            </a:r>
          </a:p>
        </p:txBody>
      </p:sp>
      <p:pic>
        <p:nvPicPr>
          <p:cNvPr id="56115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524000"/>
            <a:ext cx="5105400" cy="3829050"/>
          </a:xfrm>
          <a:noFill/>
          <a:ln/>
        </p:spPr>
      </p:pic>
    </p:spTree>
    <p:extLst>
      <p:ext uri="{BB962C8B-B14F-4D97-AF65-F5344CB8AC3E}">
        <p14:creationId xmlns:p14="http://schemas.microsoft.com/office/powerpoint/2010/main" val="189132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t>Internet Scale Up</a:t>
            </a:r>
          </a:p>
        </p:txBody>
      </p:sp>
      <p:sp>
        <p:nvSpPr>
          <p:cNvPr id="402435"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6"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7"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8"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02439"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51460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40"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784475"/>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41"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3054350"/>
            <a:ext cx="1143000" cy="962025"/>
          </a:xfrm>
          <a:prstGeom prst="rect">
            <a:avLst/>
          </a:prstGeom>
          <a:noFill/>
          <a:extLst>
            <a:ext uri="{909E8E84-426E-40dd-AFC4-6F175D3DCCD1}">
              <a14:hiddenFill xmlns:a14="http://schemas.microsoft.com/office/drawing/2010/main" xmlns="">
                <a:solidFill>
                  <a:srgbClr val="FFFFFF"/>
                </a:solidFill>
              </a14:hiddenFill>
            </a:ext>
          </a:extLst>
        </p:spPr>
      </p:pic>
      <p:sp>
        <p:nvSpPr>
          <p:cNvPr id="402442"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3399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2443"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xmlns="">
                <a:solidFill>
                  <a:srgbClr val="3399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2445"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259080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46"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860675"/>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47" name="Picture 1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13055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48"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3311525"/>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49"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358140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50"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851275"/>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57" name="Picture 2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84" y="213360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58"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84" y="2403475"/>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59" name="Picture 2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84" y="320040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60" name="Picture 2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168525"/>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61" name="Picture 2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438400"/>
            <a:ext cx="1143000" cy="962025"/>
          </a:xfrm>
          <a:prstGeom prst="rect">
            <a:avLst/>
          </a:prstGeom>
          <a:noFill/>
          <a:extLst>
            <a:ext uri="{909E8E84-426E-40dd-AFC4-6F175D3DCCD1}">
              <a14:hiddenFill xmlns:a14="http://schemas.microsoft.com/office/drawing/2010/main" xmlns="">
                <a:solidFill>
                  <a:srgbClr val="FFFFFF"/>
                </a:solidFill>
              </a14:hiddenFill>
            </a:ext>
          </a:extLst>
        </p:spPr>
      </p:pic>
      <p:pic>
        <p:nvPicPr>
          <p:cNvPr id="402462"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2708275"/>
            <a:ext cx="1143000" cy="962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0257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2136</TotalTime>
  <Words>1626</Words>
  <Application>Microsoft Macintosh PowerPoint</Application>
  <PresentationFormat>On-screen Show (4:3)</PresentationFormat>
  <Paragraphs>313</Paragraphs>
  <Slides>52</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3" baseType="lpstr">
      <vt:lpstr>Arial</vt:lpstr>
      <vt:lpstr>Calibri</vt:lpstr>
      <vt:lpstr>Cambria</vt:lpstr>
      <vt:lpstr>Courier New</vt:lpstr>
      <vt:lpstr>Montserrat</vt:lpstr>
      <vt:lpstr>Nunito Sans</vt:lpstr>
      <vt:lpstr>Raleway</vt:lpstr>
      <vt:lpstr>Roboto Condensed</vt:lpstr>
      <vt:lpstr>Trebuchet MS</vt:lpstr>
      <vt:lpstr>Office Theme</vt:lpstr>
      <vt:lpstr>Bitmap Image</vt:lpstr>
      <vt:lpstr>Motivation</vt:lpstr>
      <vt:lpstr>PowerPoint Presentation</vt:lpstr>
      <vt:lpstr>PowerPoint Presentation</vt:lpstr>
      <vt:lpstr>Distributed Computing</vt:lpstr>
      <vt:lpstr>Why is Distributed Computing important?</vt:lpstr>
      <vt:lpstr>PowerPoint Presentation</vt:lpstr>
      <vt:lpstr>“Obidos”</vt:lpstr>
      <vt:lpstr>But it was Successful!</vt:lpstr>
      <vt:lpstr>Internet Scale Up</vt:lpstr>
      <vt:lpstr>… to bursting point</vt:lpstr>
      <vt:lpstr>Problems</vt:lpstr>
      <vt:lpstr>Database scaling</vt:lpstr>
      <vt:lpstr>A new model</vt:lpstr>
      <vt:lpstr>PowerPoint Presentation</vt:lpstr>
      <vt:lpstr>Growth</vt:lpstr>
      <vt:lpstr>Matched by business growth</vt:lpstr>
      <vt:lpstr>Lessons learnt</vt:lpstr>
      <vt:lpstr>Organization</vt:lpstr>
      <vt:lpstr>PowerPoint Presentation</vt:lpstr>
      <vt:lpstr>Netflix too….</vt:lpstr>
      <vt:lpstr>PowerPoint Presentation</vt:lpstr>
      <vt:lpstr>Service </vt:lpstr>
      <vt:lpstr>Tightly coupled</vt:lpstr>
      <vt:lpstr>Loose coupling</vt:lpstr>
      <vt:lpstr>Traditional SOA = Layered Architecture</vt:lpstr>
      <vt:lpstr>End-to-End Architecture and Functional Requirements for a Connected Business </vt:lpstr>
      <vt:lpstr>Micro and Macro Services “Segmented Architecture”</vt:lpstr>
      <vt:lpstr>Cell Based Architecture</vt:lpstr>
      <vt:lpstr>PowerPoint Presentation</vt:lpstr>
      <vt:lpstr>PEPPOL</vt:lpstr>
      <vt:lpstr>June 2016: Tradeshift raise $75m May 2018: Tradeshift raise $250m</vt:lpstr>
      <vt:lpstr>PowerPoint Presentation</vt:lpstr>
      <vt:lpstr>PowerPoint Presentation</vt:lpstr>
      <vt:lpstr>Netflix</vt:lpstr>
      <vt:lpstr>Netflix Deployed on AWS</vt:lpstr>
      <vt:lpstr>Platform Services</vt:lpstr>
      <vt:lpstr>The (in)famous Chaos Monkey</vt:lpstr>
      <vt:lpstr>Use Case</vt:lpstr>
      <vt:lpstr>Solution Architecture</vt:lpstr>
      <vt:lpstr>Multi Layer Approach</vt:lpstr>
      <vt:lpstr>PowerPoint Presentation</vt:lpstr>
      <vt:lpstr>TfL (Transport for London) is a Transportation Service Provider  over 150 years. Around 31 million journeys are made across the TfL network everyday. TfL Integration Service is a service provided by IM (Information Management) department of TfL, which connects both IM and non-IM assets, and external organisations to provide/consume services to/from TfL.  LondonWorks is a collection of applications used to manage the planning, programming, and delivery of street works on London’s road network. It is the definitive source of road and street works information throughout TfL.</vt:lpstr>
      <vt:lpstr>LondonWorks Architecture</vt:lpstr>
      <vt:lpstr>Twitter Architecture</vt:lpstr>
      <vt:lpstr>http://monkey.org/~marius/talks/twittersystems/#4 </vt:lpstr>
      <vt:lpstr>Boeing Digital Airline</vt:lpstr>
      <vt:lpstr>Case Study : Boeing - A PaaS based Integration and API ecosystem </vt:lpstr>
      <vt:lpstr>Case Study : Multi-tenanted Mobile Orchestration Gateway Platform</vt:lpstr>
      <vt:lpstr>Pay TV company</vt:lpstr>
      <vt:lpstr>Architecture</vt:lpstr>
      <vt:lpstr>Anti-patterns</vt:lpstr>
      <vt:lpstr>Questions?</vt:lpstr>
    </vt:vector>
  </TitlesOfParts>
  <Company>WSO2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Fremantle</dc:creator>
  <cp:lastModifiedBy>Paul Fremantle</cp:lastModifiedBy>
  <cp:revision>273</cp:revision>
  <dcterms:created xsi:type="dcterms:W3CDTF">2012-03-07T10:41:54Z</dcterms:created>
  <dcterms:modified xsi:type="dcterms:W3CDTF">2019-11-28T14:01:28Z</dcterms:modified>
</cp:coreProperties>
</file>